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66" r:id="rId4"/>
    <p:sldId id="258" r:id="rId5"/>
    <p:sldId id="259" r:id="rId6"/>
    <p:sldId id="261" r:id="rId7"/>
    <p:sldId id="272" r:id="rId8"/>
    <p:sldId id="280" r:id="rId9"/>
    <p:sldId id="276" r:id="rId10"/>
    <p:sldId id="277" r:id="rId11"/>
    <p:sldId id="274" r:id="rId12"/>
    <p:sldId id="270" r:id="rId13"/>
    <p:sldId id="262" r:id="rId14"/>
    <p:sldId id="265" r:id="rId15"/>
    <p:sldId id="267" r:id="rId16"/>
    <p:sldId id="268" r:id="rId17"/>
    <p:sldId id="275" r:id="rId18"/>
    <p:sldId id="273" r:id="rId19"/>
    <p:sldId id="278" r:id="rId20"/>
    <p:sldId id="279" r:id="rId21"/>
    <p:sldId id="264" r:id="rId22"/>
    <p:sldId id="271" r:id="rId23"/>
    <p:sldId id="26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4" autoAdjust="0"/>
    <p:restoredTop sz="85705" autoAdjust="0"/>
  </p:normalViewPr>
  <p:slideViewPr>
    <p:cSldViewPr snapToGrid="0" snapToObjects="1">
      <p:cViewPr varScale="1">
        <p:scale>
          <a:sx n="95" d="100"/>
          <a:sy n="95" d="100"/>
        </p:scale>
        <p:origin x="200" y="488"/>
      </p:cViewPr>
      <p:guideLst>
        <p:guide orient="horz" pos="2160"/>
        <p:guide pos="3840"/>
      </p:guideLst>
    </p:cSldViewPr>
  </p:slideViewPr>
  <p:outlineViewPr>
    <p:cViewPr>
      <p:scale>
        <a:sx n="33" d="100"/>
        <a:sy n="33" d="100"/>
      </p:scale>
      <p:origin x="0" y="624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tiff>
</file>

<file path=ppt/media/image4.png>
</file>

<file path=ppt/media/image5.jp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9C763CD-26A1-C84E-AC5F-58C978615C69}" type="datetimeFigureOut">
              <a:rPr lang="en-US" smtClean="0"/>
              <a:t>10/24/15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694EF8-F541-354E-BDC5-BE26AA173BD1}" type="slidenum">
              <a:rPr lang="en-US" smtClean="0"/>
              <a:t>‹#›</a:t>
            </a:fld>
            <a:endParaRPr lang="en-US"/>
          </a:p>
        </p:txBody>
      </p:sp>
    </p:spTree>
    <p:extLst>
      <p:ext uri="{BB962C8B-B14F-4D97-AF65-F5344CB8AC3E}">
        <p14:creationId xmlns:p14="http://schemas.microsoft.com/office/powerpoint/2010/main" val="25131378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 self</a:t>
            </a:r>
          </a:p>
          <a:p>
            <a:r>
              <a:rPr lang="en-US" dirty="0" smtClean="0"/>
              <a:t>Big up LMK</a:t>
            </a:r>
          </a:p>
          <a:p>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1</a:t>
            </a:fld>
            <a:endParaRPr lang="en-US"/>
          </a:p>
        </p:txBody>
      </p:sp>
    </p:spTree>
    <p:extLst>
      <p:ext uri="{BB962C8B-B14F-4D97-AF65-F5344CB8AC3E}">
        <p14:creationId xmlns:p14="http://schemas.microsoft.com/office/powerpoint/2010/main" val="3597920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Introduce Karl &amp; </a:t>
            </a:r>
            <a:r>
              <a:rPr lang="en-US" dirty="0" err="1" smtClean="0"/>
              <a:t>Olly</a:t>
            </a:r>
            <a:endParaRPr lang="en-US" dirty="0" smtClean="0"/>
          </a:p>
          <a:p>
            <a:endParaRPr lang="en-US" dirty="0" smtClean="0"/>
          </a:p>
          <a:p>
            <a:r>
              <a:rPr lang="en-US" dirty="0" smtClean="0"/>
              <a:t>Explain</a:t>
            </a:r>
            <a:r>
              <a:rPr lang="en-US" baseline="0" dirty="0" smtClean="0"/>
              <a:t> project Stratus</a:t>
            </a: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2</a:t>
            </a:fld>
            <a:endParaRPr lang="en-US"/>
          </a:p>
        </p:txBody>
      </p:sp>
    </p:spTree>
    <p:extLst>
      <p:ext uri="{BB962C8B-B14F-4D97-AF65-F5344CB8AC3E}">
        <p14:creationId xmlns:p14="http://schemas.microsoft.com/office/powerpoint/2010/main" val="2415810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 Gb of</a:t>
            </a:r>
            <a:r>
              <a:rPr lang="en-US" baseline="0" dirty="0" smtClean="0"/>
              <a:t> raw COMPRESSED data from an F1 car in a 90 minute session. 5 BILLION samples / day</a:t>
            </a: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5</a:t>
            </a:fld>
            <a:endParaRPr lang="en-US"/>
          </a:p>
        </p:txBody>
      </p:sp>
    </p:spTree>
    <p:extLst>
      <p:ext uri="{BB962C8B-B14F-4D97-AF65-F5344CB8AC3E}">
        <p14:creationId xmlns:p14="http://schemas.microsoft.com/office/powerpoint/2010/main" val="2510518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kern="1200" dirty="0" smtClean="0">
                <a:solidFill>
                  <a:schemeClr val="tx1"/>
                </a:solidFill>
                <a:latin typeface="+mn-lt"/>
                <a:ea typeface="+mn-ea"/>
                <a:cs typeface="+mn-cs"/>
              </a:rPr>
              <a:t>FATAL – A major error has occurred, and the entire component (service, website, </a:t>
            </a:r>
            <a:r>
              <a:rPr lang="en-US" sz="1200" kern="1200" dirty="0" err="1" smtClean="0">
                <a:solidFill>
                  <a:schemeClr val="tx1"/>
                </a:solidFill>
                <a:latin typeface="+mn-lt"/>
                <a:ea typeface="+mn-ea"/>
                <a:cs typeface="+mn-cs"/>
              </a:rPr>
              <a:t>etc</a:t>
            </a:r>
            <a:r>
              <a:rPr lang="en-US" sz="1200" kern="1200" dirty="0" smtClean="0">
                <a:solidFill>
                  <a:schemeClr val="tx1"/>
                </a:solidFill>
                <a:latin typeface="+mn-lt"/>
                <a:ea typeface="+mn-ea"/>
                <a:cs typeface="+mn-cs"/>
              </a:rPr>
              <a:t>) will be torn down. </a:t>
            </a:r>
          </a:p>
          <a:p>
            <a:pPr marL="628650" lvl="1" indent="-171450">
              <a:buFontTx/>
              <a:buChar char="•"/>
            </a:pPr>
            <a:r>
              <a:rPr lang="en-US" sz="1200" kern="1200" dirty="0" smtClean="0">
                <a:solidFill>
                  <a:schemeClr val="tx1"/>
                </a:solidFill>
                <a:latin typeface="+mn-lt"/>
                <a:ea typeface="+mn-ea"/>
                <a:cs typeface="+mn-cs"/>
              </a:rPr>
              <a:t>This would mean a windows service has failed completely, or a web application cannot start up. </a:t>
            </a:r>
          </a:p>
          <a:p>
            <a:pPr marL="628650" lvl="1" indent="-171450">
              <a:buFontTx/>
              <a:buChar char="•"/>
            </a:pPr>
            <a:r>
              <a:rPr lang="en-US" sz="1200" kern="1200" dirty="0" smtClean="0">
                <a:solidFill>
                  <a:schemeClr val="tx1"/>
                </a:solidFill>
                <a:latin typeface="+mn-lt"/>
                <a:ea typeface="+mn-ea"/>
                <a:cs typeface="+mn-cs"/>
              </a:rPr>
              <a:t>Ops ABSOLUTELY need to investigate ASAP</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ERROR – An error condition has been detected, and the current operation will FAIL. </a:t>
            </a:r>
          </a:p>
          <a:p>
            <a:pPr marL="628650" lvl="1" indent="-171450">
              <a:buFontTx/>
              <a:buChar char="•"/>
            </a:pPr>
            <a:r>
              <a:rPr lang="en-US" sz="1200" kern="1200" dirty="0" smtClean="0">
                <a:solidFill>
                  <a:schemeClr val="tx1"/>
                </a:solidFill>
                <a:latin typeface="+mn-lt"/>
                <a:ea typeface="+mn-ea"/>
                <a:cs typeface="+mn-cs"/>
              </a:rPr>
              <a:t>Data for that request has been lost, and affected data items MAY be in an inconsistent state (depending on how good your transactional programming has been). Support or Ops SHOULD investigate, but the overall functioning of the SYSTEM isn’t necessarily </a:t>
            </a:r>
            <a:r>
              <a:rPr lang="en-US" sz="1200" kern="1200" dirty="0" err="1" smtClean="0">
                <a:solidFill>
                  <a:schemeClr val="tx1"/>
                </a:solidFill>
                <a:latin typeface="+mn-lt"/>
                <a:ea typeface="+mn-ea"/>
                <a:cs typeface="+mn-cs"/>
              </a:rPr>
              <a:t>impared</a:t>
            </a:r>
            <a:r>
              <a:rPr lang="en-US" sz="1200" kern="1200" dirty="0" smtClean="0">
                <a:solidFill>
                  <a:schemeClr val="tx1"/>
                </a:solidFill>
                <a:latin typeface="+mn-lt"/>
                <a:ea typeface="+mn-ea"/>
                <a:cs typeface="+mn-cs"/>
              </a:rPr>
              <a:t>. </a:t>
            </a:r>
          </a:p>
          <a:p>
            <a:pPr marL="628650" lvl="1" indent="-171450">
              <a:buFontTx/>
              <a:buChar char="•"/>
            </a:pPr>
            <a:r>
              <a:rPr lang="en-US" sz="1200" kern="1200" dirty="0" smtClean="0">
                <a:solidFill>
                  <a:schemeClr val="tx1"/>
                </a:solidFill>
                <a:latin typeface="+mn-lt"/>
                <a:ea typeface="+mn-ea"/>
                <a:cs typeface="+mn-cs"/>
              </a:rPr>
              <a:t>Retrying the transaction should generally succeed.</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WARNING – An error condition has been detected, but the current operation WILL still complete successfully </a:t>
            </a:r>
          </a:p>
          <a:p>
            <a:pPr marL="628650" lvl="1" indent="-171450">
              <a:buFontTx/>
              <a:buChar char="•"/>
            </a:pPr>
            <a:r>
              <a:rPr lang="en-US" sz="1200" kern="1200" dirty="0" smtClean="0">
                <a:solidFill>
                  <a:schemeClr val="tx1"/>
                </a:solidFill>
                <a:latin typeface="+mn-lt"/>
                <a:ea typeface="+mn-ea"/>
                <a:cs typeface="+mn-cs"/>
              </a:rPr>
              <a:t>For example, the </a:t>
            </a:r>
            <a:r>
              <a:rPr lang="en-US" sz="1200" kern="1200" dirty="0" err="1" smtClean="0">
                <a:solidFill>
                  <a:schemeClr val="tx1"/>
                </a:solidFill>
                <a:latin typeface="+mn-lt"/>
                <a:ea typeface="+mn-ea"/>
                <a:cs typeface="+mn-cs"/>
              </a:rPr>
              <a:t>QGuard</a:t>
            </a:r>
            <a:r>
              <a:rPr lang="en-US" sz="1200" kern="1200" dirty="0" smtClean="0">
                <a:solidFill>
                  <a:schemeClr val="tx1"/>
                </a:solidFill>
                <a:latin typeface="+mn-lt"/>
                <a:ea typeface="+mn-ea"/>
                <a:cs typeface="+mn-cs"/>
              </a:rPr>
              <a:t> system warns when an unknown </a:t>
            </a:r>
            <a:r>
              <a:rPr lang="en-US" sz="1200" kern="1200" dirty="0" err="1" smtClean="0">
                <a:solidFill>
                  <a:schemeClr val="tx1"/>
                </a:solidFill>
                <a:latin typeface="+mn-lt"/>
                <a:ea typeface="+mn-ea"/>
                <a:cs typeface="+mn-cs"/>
              </a:rPr>
              <a:t>SyncID</a:t>
            </a:r>
            <a:r>
              <a:rPr lang="en-US" sz="1200" kern="1200" dirty="0" smtClean="0">
                <a:solidFill>
                  <a:schemeClr val="tx1"/>
                </a:solidFill>
                <a:latin typeface="+mn-lt"/>
                <a:ea typeface="+mn-ea"/>
                <a:cs typeface="+mn-cs"/>
              </a:rPr>
              <a:t> is detected, but handles the issue by dynamically adding that new </a:t>
            </a:r>
            <a:r>
              <a:rPr lang="en-US" sz="1200" kern="1200" dirty="0" err="1" smtClean="0">
                <a:solidFill>
                  <a:schemeClr val="tx1"/>
                </a:solidFill>
                <a:latin typeface="+mn-lt"/>
                <a:ea typeface="+mn-ea"/>
                <a:cs typeface="+mn-cs"/>
              </a:rPr>
              <a:t>SyncID</a:t>
            </a:r>
            <a:r>
              <a:rPr lang="en-US" sz="1200" kern="1200" dirty="0" smtClean="0">
                <a:solidFill>
                  <a:schemeClr val="tx1"/>
                </a:solidFill>
                <a:latin typeface="+mn-lt"/>
                <a:ea typeface="+mn-ea"/>
                <a:cs typeface="+mn-cs"/>
              </a:rPr>
              <a:t> to the database.</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INFO – Important happy-path information (e.g. case operations, state changes, </a:t>
            </a:r>
            <a:r>
              <a:rPr lang="en-US" sz="1200" kern="1200" dirty="0" err="1" smtClean="0">
                <a:solidFill>
                  <a:schemeClr val="tx1"/>
                </a:solidFill>
                <a:latin typeface="+mn-lt"/>
                <a:ea typeface="+mn-ea"/>
                <a:cs typeface="+mn-cs"/>
              </a:rPr>
              <a:t>etc</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including metrics &amp; logic decisions </a:t>
            </a:r>
            <a:r>
              <a:rPr lang="en-US" sz="1200" kern="1200" dirty="0" smtClean="0">
                <a:solidFill>
                  <a:schemeClr val="tx1"/>
                </a:solidFill>
                <a:latin typeface="+mn-lt"/>
                <a:ea typeface="+mn-ea"/>
                <a:cs typeface="+mn-cs"/>
              </a:rPr>
              <a:t>affecting processing.</a:t>
            </a:r>
          </a:p>
          <a:p>
            <a:pPr marL="171450"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DEBG1/TRACE1 – Use for request / response pairs when calling out to an external service. Method entry/exit not really useful.</a:t>
            </a:r>
          </a:p>
          <a:p>
            <a:pPr marL="0" indent="0">
              <a:buFontTx/>
              <a:buNone/>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DEBG2/TRACE2 – Use for DETAILED logging Not-quite line-level logging, but realistic &amp; practical logging that will help FORENSIC log analysis.</a:t>
            </a:r>
          </a:p>
          <a:p>
            <a:pPr marL="0" indent="0">
              <a:buFontTx/>
              <a:buNone/>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9</a:t>
            </a:fld>
            <a:endParaRPr lang="en-US"/>
          </a:p>
        </p:txBody>
      </p:sp>
    </p:spTree>
    <p:extLst>
      <p:ext uri="{BB962C8B-B14F-4D97-AF65-F5344CB8AC3E}">
        <p14:creationId xmlns:p14="http://schemas.microsoft.com/office/powerpoint/2010/main" val="2742956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22</a:t>
            </a:fld>
            <a:endParaRPr lang="en-US"/>
          </a:p>
        </p:txBody>
      </p:sp>
    </p:spTree>
    <p:extLst>
      <p:ext uri="{BB962C8B-B14F-4D97-AF65-F5344CB8AC3E}">
        <p14:creationId xmlns:p14="http://schemas.microsoft.com/office/powerpoint/2010/main" val="1249465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10/24/15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10/24/15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10/24/15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10/24/15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10/24/15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10/24/15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10/24/15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10/24/15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10/24/15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10/24/15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10/24/15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10/24/15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10/24/15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10/24/15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10/24/15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microsoft.com/office/2007/relationships/hdphoto" Target="../media/hdphoto4.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hyperlink" Target="https://github.com/JoelHT-Landmark/AkkaDiner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etishor/Metrics.Net"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erilog.n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plunk.co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microsoft.com/office/2007/relationships/hdphoto" Target="../media/hdphoto1.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Logging &amp; Monitoring</a:t>
            </a:r>
            <a:endParaRPr lang="en-US" dirty="0"/>
          </a:p>
        </p:txBody>
      </p:sp>
      <p:sp>
        <p:nvSpPr>
          <p:cNvPr id="3" name="Subtitle 2"/>
          <p:cNvSpPr>
            <a:spLocks noGrp="1"/>
          </p:cNvSpPr>
          <p:nvPr>
            <p:ph type="subTitle" idx="1"/>
          </p:nvPr>
        </p:nvSpPr>
        <p:spPr/>
        <p:txBody>
          <a:bodyPr/>
          <a:lstStyle/>
          <a:p>
            <a:r>
              <a:rPr lang="en-US" dirty="0" smtClean="0"/>
              <a:t>How to make </a:t>
            </a:r>
            <a:r>
              <a:rPr lang="en-US" dirty="0" err="1" smtClean="0"/>
              <a:t>DevOps</a:t>
            </a:r>
            <a:r>
              <a:rPr lang="en-US" dirty="0" smtClean="0"/>
              <a:t> happy.</a:t>
            </a:r>
            <a:endParaRPr lang="en-US" dirty="0"/>
          </a:p>
        </p:txBody>
      </p:sp>
      <p:sp>
        <p:nvSpPr>
          <p:cNvPr id="4" name="TextBox 3"/>
          <p:cNvSpPr txBox="1"/>
          <p:nvPr/>
        </p:nvSpPr>
        <p:spPr>
          <a:xfrm>
            <a:off x="8220635" y="5827059"/>
            <a:ext cx="3971365" cy="923330"/>
          </a:xfrm>
          <a:prstGeom prst="rect">
            <a:avLst/>
          </a:prstGeom>
          <a:noFill/>
        </p:spPr>
        <p:txBody>
          <a:bodyPr wrap="square" rtlCol="0">
            <a:spAutoFit/>
          </a:bodyPr>
          <a:lstStyle/>
          <a:p>
            <a:r>
              <a:rPr lang="en-US" b="1" dirty="0" smtClean="0">
                <a:ln w="635">
                  <a:solidFill>
                    <a:schemeClr val="bg1">
                      <a:alpha val="20000"/>
                    </a:schemeClr>
                  </a:solidFill>
                </a:ln>
              </a:rPr>
              <a:t>Joel Hammond-Turner</a:t>
            </a:r>
          </a:p>
          <a:p>
            <a:r>
              <a:rPr lang="en-US" b="1" dirty="0" smtClean="0">
                <a:ln w="635">
                  <a:solidFill>
                    <a:schemeClr val="bg1">
                      <a:alpha val="20000"/>
                    </a:schemeClr>
                  </a:solidFill>
                </a:ln>
              </a:rPr>
              <a:t>E: joel@hammond-turner.org.uk</a:t>
            </a:r>
          </a:p>
          <a:p>
            <a:r>
              <a:rPr lang="en-US" b="1" dirty="0" smtClean="0">
                <a:ln w="635">
                  <a:solidFill>
                    <a:schemeClr val="bg1">
                      <a:alpha val="20000"/>
                    </a:schemeClr>
                  </a:solidFill>
                </a:ln>
              </a:rPr>
              <a:t>T: @</a:t>
            </a:r>
            <a:r>
              <a:rPr lang="en-US" b="1" dirty="0" err="1" smtClean="0">
                <a:ln w="635">
                  <a:solidFill>
                    <a:schemeClr val="bg1">
                      <a:alpha val="20000"/>
                    </a:schemeClr>
                  </a:solidFill>
                </a:ln>
              </a:rPr>
              <a:t>Rammesses</a:t>
            </a:r>
            <a:endParaRPr lang="en-US" b="1" dirty="0">
              <a:ln w="635">
                <a:solidFill>
                  <a:schemeClr val="bg1">
                    <a:alpha val="20000"/>
                  </a:schemeClr>
                </a:solidFill>
              </a:ln>
            </a:endParaRPr>
          </a:p>
        </p:txBody>
      </p:sp>
    </p:spTree>
    <p:extLst>
      <p:ext uri="{BB962C8B-B14F-4D97-AF65-F5344CB8AC3E}">
        <p14:creationId xmlns:p14="http://schemas.microsoft.com/office/powerpoint/2010/main" val="195774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lstStyle/>
          <a:p>
            <a:r>
              <a:rPr lang="en-US" dirty="0" smtClean="0"/>
              <a:t>Use a log aggregator if you have many</a:t>
            </a:r>
            <a:br>
              <a:rPr lang="en-US" dirty="0" smtClean="0"/>
            </a:br>
            <a:r>
              <a:rPr lang="en-US" dirty="0" smtClean="0"/>
              <a:t>components</a:t>
            </a:r>
          </a:p>
          <a:p>
            <a:endParaRPr lang="en-US" dirty="0"/>
          </a:p>
          <a:p>
            <a:r>
              <a:rPr lang="en-US" b="1" dirty="0" err="1" smtClean="0"/>
              <a:t>Splunk</a:t>
            </a:r>
            <a:r>
              <a:rPr lang="en-US" dirty="0" smtClean="0"/>
              <a:t> aggregates &amp; provides search</a:t>
            </a:r>
            <a:br>
              <a:rPr lang="en-US" dirty="0" smtClean="0"/>
            </a:br>
            <a:r>
              <a:rPr lang="en-US" dirty="0" smtClean="0"/>
              <a:t>across your log lines.</a:t>
            </a:r>
          </a:p>
          <a:p>
            <a:endParaRPr lang="en-US" dirty="0"/>
          </a:p>
          <a:p>
            <a:r>
              <a:rPr lang="en-US" dirty="0" smtClean="0"/>
              <a:t>If using </a:t>
            </a:r>
            <a:r>
              <a:rPr lang="en-US" b="1" dirty="0" err="1" smtClean="0"/>
              <a:t>Splunk</a:t>
            </a:r>
            <a:r>
              <a:rPr lang="en-US" dirty="0" smtClean="0"/>
              <a:t>, log for </a:t>
            </a:r>
            <a:r>
              <a:rPr lang="en-US" b="1" dirty="0" err="1" smtClean="0"/>
              <a:t>Splunk</a:t>
            </a:r>
            <a:endParaRPr lang="en-US" dirty="0"/>
          </a:p>
          <a:p>
            <a:pPr lvl="1"/>
            <a:r>
              <a:rPr lang="en-US" dirty="0" smtClean="0"/>
              <a:t>Tag / Value pairs</a:t>
            </a:r>
          </a:p>
          <a:p>
            <a:endParaRPr lang="en-US" dirty="0"/>
          </a:p>
        </p:txBody>
      </p:sp>
    </p:spTree>
    <p:extLst>
      <p:ext uri="{BB962C8B-B14F-4D97-AF65-F5344CB8AC3E}">
        <p14:creationId xmlns:p14="http://schemas.microsoft.com/office/powerpoint/2010/main" val="661858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in-code Tools</a:t>
            </a:r>
            <a:endParaRPr lang="en-US" dirty="0"/>
          </a:p>
        </p:txBody>
      </p:sp>
      <p:pic>
        <p:nvPicPr>
          <p:cNvPr id="4" name="Picture 3" descr="tool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530" y="1989026"/>
            <a:ext cx="5680470" cy="4868974"/>
          </a:xfrm>
          <a:prstGeom prst="rect">
            <a:avLst/>
          </a:prstGeom>
        </p:spPr>
      </p:pic>
      <p:sp>
        <p:nvSpPr>
          <p:cNvPr id="3" name="Content Placeholder 2"/>
          <p:cNvSpPr>
            <a:spLocks noGrp="1"/>
          </p:cNvSpPr>
          <p:nvPr>
            <p:ph idx="1"/>
          </p:nvPr>
        </p:nvSpPr>
        <p:spPr/>
        <p:txBody>
          <a:bodyPr/>
          <a:lstStyle/>
          <a:p>
            <a:r>
              <a:rPr lang="en-US" dirty="0" smtClean="0"/>
              <a:t>Instrumentation</a:t>
            </a:r>
          </a:p>
          <a:p>
            <a:endParaRPr lang="en-US" dirty="0" smtClean="0"/>
          </a:p>
          <a:p>
            <a:pPr lvl="1"/>
            <a:r>
              <a:rPr lang="en-US" dirty="0" smtClean="0"/>
              <a:t>Performance Counters, Stopwatch</a:t>
            </a:r>
          </a:p>
          <a:p>
            <a:pPr lvl="1"/>
            <a:r>
              <a:rPr lang="en-US" b="1" dirty="0" err="1" smtClean="0"/>
              <a:t>Metrics.Net</a:t>
            </a:r>
            <a:endParaRPr lang="en-US" b="1" dirty="0" smtClean="0"/>
          </a:p>
          <a:p>
            <a:pPr lvl="1"/>
            <a:endParaRPr lang="en-US" dirty="0"/>
          </a:p>
          <a:p>
            <a:r>
              <a:rPr lang="en-US" dirty="0" smtClean="0"/>
              <a:t>Logging</a:t>
            </a:r>
          </a:p>
          <a:p>
            <a:endParaRPr lang="en-US" dirty="0"/>
          </a:p>
          <a:p>
            <a:pPr lvl="1"/>
            <a:r>
              <a:rPr lang="en-US" dirty="0" smtClean="0"/>
              <a:t>Log4Net</a:t>
            </a:r>
            <a:r>
              <a:rPr lang="en-US" dirty="0"/>
              <a:t>, </a:t>
            </a:r>
            <a:r>
              <a:rPr lang="en-US" dirty="0" err="1" smtClean="0"/>
              <a:t>EntLib</a:t>
            </a:r>
            <a:r>
              <a:rPr lang="en-US" dirty="0" smtClean="0"/>
              <a:t> Logging, </a:t>
            </a:r>
            <a:br>
              <a:rPr lang="en-US" dirty="0" smtClean="0"/>
            </a:br>
            <a:r>
              <a:rPr lang="en-US" dirty="0" err="1" smtClean="0"/>
              <a:t>Nlog</a:t>
            </a:r>
            <a:r>
              <a:rPr lang="en-US" dirty="0" smtClean="0"/>
              <a:t>, ETW, </a:t>
            </a:r>
            <a:r>
              <a:rPr lang="en-US" b="1" u="sng" dirty="0" err="1" smtClean="0"/>
              <a:t>Serilog</a:t>
            </a:r>
            <a:endParaRPr lang="en-US" b="1" u="sng" dirty="0"/>
          </a:p>
          <a:p>
            <a:pPr lvl="1"/>
            <a:r>
              <a:rPr lang="en-US" dirty="0" err="1" smtClean="0"/>
              <a:t>Raygun.io</a:t>
            </a:r>
            <a:r>
              <a:rPr lang="en-US" dirty="0" smtClean="0"/>
              <a:t>, </a:t>
            </a:r>
            <a:r>
              <a:rPr lang="en-US" b="1" dirty="0" err="1" smtClean="0"/>
              <a:t>Splunk</a:t>
            </a:r>
            <a:endParaRPr lang="en-US" b="1" dirty="0"/>
          </a:p>
          <a:p>
            <a:pPr lvl="1"/>
            <a:endParaRPr lang="en-US" dirty="0"/>
          </a:p>
        </p:txBody>
      </p:sp>
    </p:spTree>
    <p:extLst>
      <p:ext uri="{BB962C8B-B14F-4D97-AF65-F5344CB8AC3E}">
        <p14:creationId xmlns:p14="http://schemas.microsoft.com/office/powerpoint/2010/main" val="537917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Deep inspection Tools</a:t>
            </a:r>
            <a:endParaRPr lang="en-US" dirty="0"/>
          </a:p>
        </p:txBody>
      </p:sp>
      <p:pic>
        <p:nvPicPr>
          <p:cNvPr id="4" name="Picture 3" descr="tool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1530" y="1989026"/>
            <a:ext cx="5680470" cy="4868974"/>
          </a:xfrm>
          <a:prstGeom prst="rect">
            <a:avLst/>
          </a:prstGeom>
        </p:spPr>
      </p:pic>
      <p:sp>
        <p:nvSpPr>
          <p:cNvPr id="3" name="Content Placeholder 2"/>
          <p:cNvSpPr>
            <a:spLocks noGrp="1"/>
          </p:cNvSpPr>
          <p:nvPr>
            <p:ph idx="1"/>
          </p:nvPr>
        </p:nvSpPr>
        <p:spPr/>
        <p:txBody>
          <a:bodyPr/>
          <a:lstStyle/>
          <a:p>
            <a:r>
              <a:rPr lang="en-US" dirty="0" smtClean="0"/>
              <a:t>App Dynamics</a:t>
            </a:r>
          </a:p>
          <a:p>
            <a:endParaRPr lang="en-US" dirty="0" smtClean="0"/>
          </a:p>
          <a:p>
            <a:pPr lvl="1"/>
            <a:r>
              <a:rPr lang="en-US" dirty="0" smtClean="0"/>
              <a:t>Instruments code on the fly</a:t>
            </a:r>
          </a:p>
          <a:p>
            <a:pPr lvl="1"/>
            <a:r>
              <a:rPr lang="en-US" dirty="0" smtClean="0"/>
              <a:t>On-</a:t>
            </a:r>
            <a:r>
              <a:rPr lang="en-US" dirty="0" err="1" smtClean="0"/>
              <a:t>prem</a:t>
            </a:r>
            <a:r>
              <a:rPr lang="en-US" dirty="0" smtClean="0"/>
              <a:t>, or in-cloud (PAAS)</a:t>
            </a:r>
            <a:br>
              <a:rPr lang="en-US" dirty="0" smtClean="0"/>
            </a:br>
            <a:endParaRPr lang="en-US" dirty="0" smtClean="0"/>
          </a:p>
          <a:p>
            <a:r>
              <a:rPr lang="en-US" dirty="0" smtClean="0"/>
              <a:t>Azure App Insights</a:t>
            </a:r>
          </a:p>
          <a:p>
            <a:endParaRPr lang="en-US" dirty="0" smtClean="0"/>
          </a:p>
          <a:p>
            <a:pPr lvl="1"/>
            <a:r>
              <a:rPr lang="en-US" dirty="0" smtClean="0"/>
              <a:t>Instruments code on compilation</a:t>
            </a:r>
          </a:p>
          <a:p>
            <a:pPr lvl="1"/>
            <a:r>
              <a:rPr lang="en-US" dirty="0" smtClean="0"/>
              <a:t>On-</a:t>
            </a:r>
            <a:r>
              <a:rPr lang="en-US" dirty="0" err="1" smtClean="0"/>
              <a:t>prem</a:t>
            </a:r>
            <a:r>
              <a:rPr lang="en-US" dirty="0" smtClean="0"/>
              <a:t>, PAAS or SAAS</a:t>
            </a:r>
          </a:p>
          <a:p>
            <a:pPr marL="457200" lvl="1" indent="0">
              <a:buNone/>
            </a:pPr>
            <a:endParaRPr lang="en-US" dirty="0"/>
          </a:p>
        </p:txBody>
      </p:sp>
    </p:spTree>
    <p:extLst>
      <p:ext uri="{BB962C8B-B14F-4D97-AF65-F5344CB8AC3E}">
        <p14:creationId xmlns:p14="http://schemas.microsoft.com/office/powerpoint/2010/main" val="1764156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 </a:t>
            </a:r>
            <a:r>
              <a:rPr lang="en-US" dirty="0" err="1" smtClean="0"/>
              <a:t>Akka</a:t>
            </a:r>
            <a:r>
              <a:rPr lang="en-US" dirty="0" smtClean="0"/>
              <a:t> Diners</a:t>
            </a:r>
            <a:endParaRPr lang="en-US" dirty="0"/>
          </a:p>
        </p:txBody>
      </p:sp>
      <p:pic>
        <p:nvPicPr>
          <p:cNvPr id="4" name="Content Placeholder 3"/>
          <p:cNvPicPr>
            <a:picLocks noGrp="1" noChangeAspect="1"/>
          </p:cNvPicPr>
          <p:nvPr>
            <p:ph idx="1"/>
          </p:nvPr>
        </p:nvPicPr>
        <p:blipFill>
          <a:blip r:embed="rId2"/>
          <a:srcRect t="22066" b="22066"/>
          <a:stretch>
            <a:fillRect/>
          </a:stretch>
        </p:blipFill>
        <p:spPr/>
      </p:pic>
    </p:spTree>
    <p:extLst>
      <p:ext uri="{BB962C8B-B14F-4D97-AF65-F5344CB8AC3E}">
        <p14:creationId xmlns:p14="http://schemas.microsoft.com/office/powerpoint/2010/main" val="1411328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635881" y="2057400"/>
            <a:ext cx="4870320" cy="4349571"/>
          </a:xfrm>
          <a:prstGeom prst="rect">
            <a:avLst/>
          </a:prstGeom>
        </p:spPr>
      </p:pic>
      <p:sp>
        <p:nvSpPr>
          <p:cNvPr id="2" name="Title 1"/>
          <p:cNvSpPr>
            <a:spLocks noGrp="1"/>
          </p:cNvSpPr>
          <p:nvPr>
            <p:ph type="title"/>
          </p:nvPr>
        </p:nvSpPr>
        <p:spPr/>
        <p:txBody>
          <a:bodyPr/>
          <a:lstStyle/>
          <a:p>
            <a:r>
              <a:rPr lang="en-US" dirty="0" smtClean="0"/>
              <a:t>Sample – </a:t>
            </a:r>
            <a:r>
              <a:rPr lang="en-US" dirty="0" err="1" smtClean="0"/>
              <a:t>Akka</a:t>
            </a:r>
            <a:r>
              <a:rPr lang="en-US" dirty="0" smtClean="0"/>
              <a:t> Diners</a:t>
            </a:r>
            <a:endParaRPr lang="en-US" dirty="0"/>
          </a:p>
        </p:txBody>
      </p:sp>
      <p:sp>
        <p:nvSpPr>
          <p:cNvPr id="3" name="Content Placeholder 2"/>
          <p:cNvSpPr>
            <a:spLocks noGrp="1"/>
          </p:cNvSpPr>
          <p:nvPr>
            <p:ph idx="1"/>
          </p:nvPr>
        </p:nvSpPr>
        <p:spPr/>
        <p:txBody>
          <a:bodyPr/>
          <a:lstStyle/>
          <a:p>
            <a:r>
              <a:rPr lang="en-US" dirty="0">
                <a:hlinkClick r:id="rId3"/>
              </a:rPr>
              <a:t>https://github.com/JoelHT-Landmark/</a:t>
            </a:r>
            <a:r>
              <a:rPr lang="en-US" dirty="0" smtClean="0">
                <a:hlinkClick r:id="rId3"/>
              </a:rPr>
              <a:t>AkkaDiners</a:t>
            </a:r>
            <a:endParaRPr lang="en-US" dirty="0" smtClean="0"/>
          </a:p>
          <a:p>
            <a:endParaRPr lang="en-US" dirty="0"/>
          </a:p>
          <a:p>
            <a:r>
              <a:rPr lang="en-US" dirty="0" smtClean="0"/>
              <a:t>Dining philosophers problem</a:t>
            </a:r>
            <a:br>
              <a:rPr lang="en-US" dirty="0" smtClean="0"/>
            </a:br>
            <a:endParaRPr lang="en-US" dirty="0" smtClean="0"/>
          </a:p>
          <a:p>
            <a:pPr lvl="1"/>
            <a:r>
              <a:rPr lang="en-US" dirty="0" smtClean="0"/>
              <a:t>WPF, C#</a:t>
            </a:r>
            <a:br>
              <a:rPr lang="en-US" dirty="0" smtClean="0"/>
            </a:br>
            <a:endParaRPr lang="en-US" dirty="0"/>
          </a:p>
          <a:p>
            <a:pPr lvl="1"/>
            <a:r>
              <a:rPr lang="en-US" dirty="0" err="1" smtClean="0"/>
              <a:t>Akka.Net</a:t>
            </a:r>
            <a:r>
              <a:rPr lang="en-US" dirty="0" smtClean="0"/>
              <a:t> (Actor based)</a:t>
            </a:r>
            <a:br>
              <a:rPr lang="en-US" dirty="0" smtClean="0"/>
            </a:br>
            <a:endParaRPr lang="en-US" dirty="0" smtClean="0"/>
          </a:p>
          <a:p>
            <a:pPr lvl="1"/>
            <a:r>
              <a:rPr lang="en-US" dirty="0" smtClean="0"/>
              <a:t>Naïve implementation</a:t>
            </a:r>
            <a:br>
              <a:rPr lang="en-US" dirty="0" smtClean="0"/>
            </a:br>
            <a:endParaRPr lang="en-US" dirty="0"/>
          </a:p>
          <a:p>
            <a:pPr lvl="2"/>
            <a:r>
              <a:rPr lang="en-US" dirty="0" smtClean="0"/>
              <a:t>Doesn’t work very well!</a:t>
            </a:r>
          </a:p>
          <a:p>
            <a:pPr lvl="1"/>
            <a:endParaRPr lang="en-US" dirty="0"/>
          </a:p>
        </p:txBody>
      </p:sp>
    </p:spTree>
    <p:extLst>
      <p:ext uri="{BB962C8B-B14F-4D97-AF65-F5344CB8AC3E}">
        <p14:creationId xmlns:p14="http://schemas.microsoft.com/office/powerpoint/2010/main" val="346748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 </a:t>
            </a:r>
            <a:r>
              <a:rPr lang="en-US" dirty="0" err="1" smtClean="0"/>
              <a:t>Akka</a:t>
            </a:r>
            <a:r>
              <a:rPr lang="en-US" dirty="0" smtClean="0"/>
              <a:t> Diners</a:t>
            </a:r>
            <a:endParaRPr lang="en-US" dirty="0"/>
          </a:p>
        </p:txBody>
      </p:sp>
      <p:sp>
        <p:nvSpPr>
          <p:cNvPr id="3" name="Content Placeholder 2"/>
          <p:cNvSpPr>
            <a:spLocks noGrp="1"/>
          </p:cNvSpPr>
          <p:nvPr>
            <p:ph idx="1"/>
          </p:nvPr>
        </p:nvSpPr>
        <p:spPr/>
        <p:txBody>
          <a:bodyPr>
            <a:normAutofit lnSpcReduction="10000"/>
          </a:bodyPr>
          <a:lstStyle/>
          <a:p>
            <a:r>
              <a:rPr lang="en-US" dirty="0" smtClean="0"/>
              <a:t>Instrument - with </a:t>
            </a:r>
            <a:r>
              <a:rPr lang="en-US" dirty="0" err="1" smtClean="0"/>
              <a:t>Metrics.Net</a:t>
            </a:r>
            <a:r>
              <a:rPr lang="en-US" dirty="0" smtClean="0"/>
              <a:t/>
            </a:r>
            <a:br>
              <a:rPr lang="en-US" dirty="0" smtClean="0"/>
            </a:br>
            <a:endParaRPr lang="en-US" dirty="0"/>
          </a:p>
          <a:p>
            <a:pPr lvl="1"/>
            <a:r>
              <a:rPr lang="en-US" dirty="0" smtClean="0"/>
              <a:t>Monitoring endpoint</a:t>
            </a:r>
          </a:p>
          <a:p>
            <a:pPr lvl="1"/>
            <a:r>
              <a:rPr lang="en-US" dirty="0" smtClean="0"/>
              <a:t>Health indicators</a:t>
            </a:r>
          </a:p>
          <a:p>
            <a:pPr lvl="1"/>
            <a:r>
              <a:rPr lang="en-US" dirty="0" smtClean="0"/>
              <a:t>Counters, Gauges, Histograms, </a:t>
            </a:r>
            <a:br>
              <a:rPr lang="en-US" dirty="0" smtClean="0"/>
            </a:br>
            <a:r>
              <a:rPr lang="en-US" dirty="0" smtClean="0"/>
              <a:t>Meters &amp; Timers</a:t>
            </a:r>
          </a:p>
          <a:p>
            <a:pPr lvl="1"/>
            <a:endParaRPr lang="en-US" dirty="0"/>
          </a:p>
          <a:p>
            <a:r>
              <a:rPr lang="en-US" dirty="0" smtClean="0"/>
              <a:t>Logging – with </a:t>
            </a:r>
            <a:r>
              <a:rPr lang="en-US" dirty="0" err="1" smtClean="0"/>
              <a:t>Serilog</a:t>
            </a:r>
            <a:r>
              <a:rPr lang="en-US" dirty="0" smtClean="0"/>
              <a:t/>
            </a:r>
            <a:br>
              <a:rPr lang="en-US" dirty="0" smtClean="0"/>
            </a:br>
            <a:endParaRPr lang="en-US" dirty="0" smtClean="0"/>
          </a:p>
          <a:p>
            <a:pPr lvl="1"/>
            <a:r>
              <a:rPr lang="en-US" dirty="0" smtClean="0"/>
              <a:t>Context – who / what / where</a:t>
            </a:r>
          </a:p>
          <a:p>
            <a:pPr lvl="1"/>
            <a:r>
              <a:rPr lang="en-US" dirty="0" smtClean="0"/>
              <a:t>Output – </a:t>
            </a:r>
            <a:r>
              <a:rPr lang="en-US" dirty="0" err="1" smtClean="0"/>
              <a:t>Splunk</a:t>
            </a:r>
            <a:endParaRPr lang="en-US" dirty="0" smtClean="0"/>
          </a:p>
          <a:p>
            <a:pPr lvl="1"/>
            <a:r>
              <a:rPr lang="en-US" dirty="0" smtClean="0"/>
              <a:t>Logging </a:t>
            </a:r>
            <a:r>
              <a:rPr lang="en-US" smtClean="0"/>
              <a:t>Metrics.Net</a:t>
            </a:r>
            <a:endParaRPr lang="en-US" dirty="0" smtClean="0"/>
          </a:p>
          <a:p>
            <a:pPr lvl="1"/>
            <a:endParaRPr lang="en-US" dirty="0" smtClean="0"/>
          </a:p>
        </p:txBody>
      </p:sp>
      <p:pic>
        <p:nvPicPr>
          <p:cNvPr id="5" name="Picture 4"/>
          <p:cNvPicPr>
            <a:picLocks noChangeAspect="1"/>
          </p:cNvPicPr>
          <p:nvPr/>
        </p:nvPicPr>
        <p:blipFill>
          <a:blip r:embed="rId2"/>
          <a:stretch>
            <a:fillRect/>
          </a:stretch>
        </p:blipFill>
        <p:spPr>
          <a:xfrm>
            <a:off x="6635881" y="2057400"/>
            <a:ext cx="4870320" cy="4349571"/>
          </a:xfrm>
          <a:prstGeom prst="rect">
            <a:avLst/>
          </a:prstGeom>
        </p:spPr>
      </p:pic>
    </p:spTree>
    <p:extLst>
      <p:ext uri="{BB962C8B-B14F-4D97-AF65-F5344CB8AC3E}">
        <p14:creationId xmlns:p14="http://schemas.microsoft.com/office/powerpoint/2010/main" val="786132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 </a:t>
            </a:r>
            <a:r>
              <a:rPr lang="en-US" dirty="0" err="1" smtClean="0"/>
              <a:t>Akka</a:t>
            </a:r>
            <a:r>
              <a:rPr lang="en-US" dirty="0" smtClean="0"/>
              <a:t> Diners</a:t>
            </a:r>
            <a:endParaRPr lang="en-US" dirty="0"/>
          </a:p>
        </p:txBody>
      </p:sp>
      <p:pic>
        <p:nvPicPr>
          <p:cNvPr id="4" name="Content Placeholder 3"/>
          <p:cNvPicPr>
            <a:picLocks noGrp="1" noChangeAspect="1"/>
          </p:cNvPicPr>
          <p:nvPr>
            <p:ph idx="1"/>
          </p:nvPr>
        </p:nvPicPr>
        <p:blipFill>
          <a:blip r:embed="rId2"/>
          <a:srcRect t="22066" b="22066"/>
          <a:stretch>
            <a:fillRect/>
          </a:stretch>
        </p:blipFill>
        <p:spPr/>
      </p:pic>
      <p:sp>
        <p:nvSpPr>
          <p:cNvPr id="5" name="Rectangle 4"/>
          <p:cNvSpPr/>
          <p:nvPr/>
        </p:nvSpPr>
        <p:spPr>
          <a:xfrm rot="20756413">
            <a:off x="2370669" y="2982408"/>
            <a:ext cx="7930304" cy="2554545"/>
          </a:xfrm>
          <a:prstGeom prst="rect">
            <a:avLst/>
          </a:prstGeom>
          <a:noFill/>
        </p:spPr>
        <p:txBody>
          <a:bodyPr wrap="square" lIns="91440" tIns="45720" rIns="91440" bIns="45720">
            <a:spAutoFit/>
          </a:bodyPr>
          <a:lstStyle/>
          <a:p>
            <a:pPr algn="ctr"/>
            <a:r>
              <a:rPr lang="en-GB" sz="8000" b="1"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LET’S SEE THE CODE!</a:t>
            </a:r>
            <a:endParaRPr lang="en-GB" sz="8000" b="1"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Tree>
    <p:extLst>
      <p:ext uri="{BB962C8B-B14F-4D97-AF65-F5344CB8AC3E}">
        <p14:creationId xmlns:p14="http://schemas.microsoft.com/office/powerpoint/2010/main" val="894007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Metrics.Net</a:t>
            </a:r>
            <a:endParaRPr lang="en-US" dirty="0"/>
          </a:p>
        </p:txBody>
      </p:sp>
      <p:sp>
        <p:nvSpPr>
          <p:cNvPr id="3" name="Content Placeholder 2"/>
          <p:cNvSpPr>
            <a:spLocks noGrp="1"/>
          </p:cNvSpPr>
          <p:nvPr>
            <p:ph idx="1"/>
          </p:nvPr>
        </p:nvSpPr>
        <p:spPr/>
        <p:txBody>
          <a:bodyPr/>
          <a:lstStyle/>
          <a:p>
            <a:r>
              <a:rPr lang="en-US" dirty="0" smtClean="0">
                <a:hlinkClick r:id="rId2"/>
              </a:rPr>
              <a:t>https://github.com/etishor/Metrics.Net</a:t>
            </a:r>
            <a:endParaRPr lang="en-US" dirty="0" smtClean="0"/>
          </a:p>
          <a:p>
            <a:endParaRPr lang="en-US" dirty="0"/>
          </a:p>
          <a:p>
            <a:r>
              <a:rPr lang="en-US" dirty="0" smtClean="0"/>
              <a:t>Instrumentation Helpers</a:t>
            </a:r>
          </a:p>
          <a:p>
            <a:endParaRPr lang="en-US" dirty="0" smtClean="0"/>
          </a:p>
          <a:p>
            <a:r>
              <a:rPr lang="en-US" dirty="0" smtClean="0"/>
              <a:t>Health monitoring</a:t>
            </a:r>
          </a:p>
          <a:p>
            <a:endParaRPr lang="en-US" dirty="0"/>
          </a:p>
          <a:p>
            <a:r>
              <a:rPr lang="en-US" dirty="0" smtClean="0"/>
              <a:t>Monitoring endpoint</a:t>
            </a:r>
          </a:p>
          <a:p>
            <a:pPr lvl="1"/>
            <a:r>
              <a:rPr lang="en-US" dirty="0" smtClean="0"/>
              <a:t>JSON / TXT</a:t>
            </a:r>
          </a:p>
          <a:p>
            <a:pPr lvl="1"/>
            <a:r>
              <a:rPr lang="en-US" dirty="0" smtClean="0"/>
              <a:t>With pretty graphs!</a:t>
            </a:r>
            <a:endParaRPr lang="en-US" dirty="0"/>
          </a:p>
        </p:txBody>
      </p:sp>
    </p:spTree>
    <p:extLst>
      <p:ext uri="{BB962C8B-B14F-4D97-AF65-F5344CB8AC3E}">
        <p14:creationId xmlns:p14="http://schemas.microsoft.com/office/powerpoint/2010/main" val="39734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111536" y="2194560"/>
            <a:ext cx="7594660" cy="4360793"/>
          </a:xfrm>
          <a:prstGeom prst="rect">
            <a:avLst/>
          </a:prstGeom>
        </p:spPr>
      </p:pic>
      <p:pic>
        <p:nvPicPr>
          <p:cNvPr id="6" name="Picture 5"/>
          <p:cNvPicPr>
            <a:picLocks noChangeAspect="1"/>
          </p:cNvPicPr>
          <p:nvPr/>
        </p:nvPicPr>
        <p:blipFill>
          <a:blip r:embed="rId3"/>
          <a:stretch>
            <a:fillRect/>
          </a:stretch>
        </p:blipFill>
        <p:spPr>
          <a:xfrm>
            <a:off x="4111536" y="1913006"/>
            <a:ext cx="7394663" cy="4513193"/>
          </a:xfrm>
          <a:prstGeom prst="rect">
            <a:avLst/>
          </a:prstGeom>
        </p:spPr>
      </p:pic>
      <p:pic>
        <p:nvPicPr>
          <p:cNvPr id="4" name="Picture 3"/>
          <p:cNvPicPr>
            <a:picLocks noChangeAspect="1"/>
          </p:cNvPicPr>
          <p:nvPr/>
        </p:nvPicPr>
        <p:blipFill>
          <a:blip r:embed="rId4"/>
          <a:stretch>
            <a:fillRect/>
          </a:stretch>
        </p:blipFill>
        <p:spPr>
          <a:xfrm>
            <a:off x="4291517" y="2021453"/>
            <a:ext cx="7419275" cy="4533900"/>
          </a:xfrm>
          <a:prstGeom prst="rect">
            <a:avLst/>
          </a:prstGeom>
        </p:spPr>
      </p:pic>
      <p:pic>
        <p:nvPicPr>
          <p:cNvPr id="9" name="Picture 8"/>
          <p:cNvPicPr>
            <a:picLocks noChangeAspect="1"/>
          </p:cNvPicPr>
          <p:nvPr/>
        </p:nvPicPr>
        <p:blipFill>
          <a:blip r:embed="rId5"/>
          <a:stretch>
            <a:fillRect/>
          </a:stretch>
        </p:blipFill>
        <p:spPr>
          <a:xfrm>
            <a:off x="4291517" y="1913006"/>
            <a:ext cx="7419275" cy="4642347"/>
          </a:xfrm>
          <a:prstGeom prst="rect">
            <a:avLst/>
          </a:prstGeom>
        </p:spPr>
      </p:pic>
      <p:pic>
        <p:nvPicPr>
          <p:cNvPr id="7" name="Picture 6"/>
          <p:cNvPicPr>
            <a:picLocks noChangeAspect="1"/>
          </p:cNvPicPr>
          <p:nvPr/>
        </p:nvPicPr>
        <p:blipFill>
          <a:blip r:embed="rId6"/>
          <a:stretch>
            <a:fillRect/>
          </a:stretch>
        </p:blipFill>
        <p:spPr>
          <a:xfrm>
            <a:off x="5598583" y="1974643"/>
            <a:ext cx="6107613" cy="4580710"/>
          </a:xfrm>
          <a:prstGeom prst="rect">
            <a:avLst/>
          </a:prstGeom>
        </p:spPr>
      </p:pic>
      <p:sp>
        <p:nvSpPr>
          <p:cNvPr id="3" name="Content Placeholder 2"/>
          <p:cNvSpPr>
            <a:spLocks noGrp="1"/>
          </p:cNvSpPr>
          <p:nvPr>
            <p:ph idx="1"/>
          </p:nvPr>
        </p:nvSpPr>
        <p:spPr/>
        <p:txBody>
          <a:bodyPr>
            <a:normAutofit/>
          </a:bodyPr>
          <a:lstStyle/>
          <a:p>
            <a:r>
              <a:rPr lang="en-US" dirty="0"/>
              <a:t>Counters – Incrementing / Decrementing counts</a:t>
            </a:r>
          </a:p>
          <a:p>
            <a:endParaRPr lang="en-US" dirty="0" smtClean="0"/>
          </a:p>
          <a:p>
            <a:r>
              <a:rPr lang="en-US" dirty="0" smtClean="0"/>
              <a:t>Gauges – Instantaneous Values</a:t>
            </a:r>
          </a:p>
          <a:p>
            <a:endParaRPr lang="en-US" dirty="0" smtClean="0"/>
          </a:p>
          <a:p>
            <a:r>
              <a:rPr lang="en-US" dirty="0" smtClean="0"/>
              <a:t>Meters – Rates of events</a:t>
            </a:r>
          </a:p>
          <a:p>
            <a:endParaRPr lang="en-US" dirty="0" smtClean="0"/>
          </a:p>
          <a:p>
            <a:r>
              <a:rPr lang="en-US" dirty="0" smtClean="0"/>
              <a:t>Histograms – Distribution of stream values</a:t>
            </a:r>
          </a:p>
          <a:p>
            <a:endParaRPr lang="en-US" dirty="0" smtClean="0"/>
          </a:p>
          <a:p>
            <a:r>
              <a:rPr lang="en-US" dirty="0" smtClean="0"/>
              <a:t>Timers – How long did a code block take to execute?</a:t>
            </a:r>
          </a:p>
          <a:p>
            <a:pPr marL="0" indent="0">
              <a:buNone/>
            </a:pPr>
            <a:endParaRPr lang="en-US" dirty="0" smtClean="0"/>
          </a:p>
          <a:p>
            <a:endParaRPr lang="en-US" dirty="0" smtClean="0"/>
          </a:p>
          <a:p>
            <a:endParaRPr lang="en-US" dirty="0"/>
          </a:p>
        </p:txBody>
      </p:sp>
      <p:sp>
        <p:nvSpPr>
          <p:cNvPr id="2" name="Title 1"/>
          <p:cNvSpPr>
            <a:spLocks noGrp="1"/>
          </p:cNvSpPr>
          <p:nvPr>
            <p:ph type="title"/>
          </p:nvPr>
        </p:nvSpPr>
        <p:spPr/>
        <p:txBody>
          <a:bodyPr/>
          <a:lstStyle/>
          <a:p>
            <a:r>
              <a:rPr lang="en-US" dirty="0" err="1" smtClean="0"/>
              <a:t>Metrics.net</a:t>
            </a:r>
            <a:endParaRPr lang="en-US" dirty="0"/>
          </a:p>
        </p:txBody>
      </p:sp>
    </p:spTree>
    <p:extLst>
      <p:ext uri="{BB962C8B-B14F-4D97-AF65-F5344CB8AC3E}">
        <p14:creationId xmlns:p14="http://schemas.microsoft.com/office/powerpoint/2010/main" val="32378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Serilog</a:t>
            </a:r>
            <a:endParaRPr lang="en-US" dirty="0"/>
          </a:p>
        </p:txBody>
      </p:sp>
      <p:sp>
        <p:nvSpPr>
          <p:cNvPr id="3" name="Content Placeholder 2"/>
          <p:cNvSpPr>
            <a:spLocks noGrp="1"/>
          </p:cNvSpPr>
          <p:nvPr>
            <p:ph idx="1"/>
          </p:nvPr>
        </p:nvSpPr>
        <p:spPr/>
        <p:txBody>
          <a:bodyPr/>
          <a:lstStyle/>
          <a:p>
            <a:r>
              <a:rPr lang="en-US" dirty="0" smtClean="0">
                <a:hlinkClick r:id="rId2"/>
              </a:rPr>
              <a:t>https://serilog.net</a:t>
            </a:r>
            <a:endParaRPr lang="en-US" dirty="0" smtClean="0"/>
          </a:p>
          <a:p>
            <a:endParaRPr lang="en-US" dirty="0"/>
          </a:p>
          <a:p>
            <a:r>
              <a:rPr lang="en-US" dirty="0" smtClean="0"/>
              <a:t>Yet another logging framework</a:t>
            </a:r>
          </a:p>
          <a:p>
            <a:endParaRPr lang="en-US" dirty="0" smtClean="0"/>
          </a:p>
          <a:p>
            <a:r>
              <a:rPr lang="en-US" dirty="0" smtClean="0"/>
              <a:t>Static logging / Instance logging / logging contexts</a:t>
            </a:r>
          </a:p>
          <a:p>
            <a:r>
              <a:rPr lang="en-US" dirty="0"/>
              <a:t>Build in data-based </a:t>
            </a:r>
            <a:r>
              <a:rPr lang="en-US" dirty="0" err="1" smtClean="0"/>
              <a:t>templating</a:t>
            </a:r>
            <a:endParaRPr lang="en-US" dirty="0" smtClean="0"/>
          </a:p>
          <a:p>
            <a:endParaRPr lang="en-US" dirty="0"/>
          </a:p>
          <a:p>
            <a:r>
              <a:rPr lang="en-US" dirty="0" smtClean="0"/>
              <a:t>Lots of output sinks – including </a:t>
            </a:r>
            <a:r>
              <a:rPr lang="en-US" b="1" dirty="0" err="1" smtClean="0"/>
              <a:t>Splunk</a:t>
            </a:r>
            <a:endParaRPr lang="en-US" b="1" dirty="0"/>
          </a:p>
        </p:txBody>
      </p:sp>
    </p:spTree>
    <p:extLst>
      <p:ext uri="{BB962C8B-B14F-4D97-AF65-F5344CB8AC3E}">
        <p14:creationId xmlns:p14="http://schemas.microsoft.com/office/powerpoint/2010/main" val="51595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p:cNvPicPr>
          <p:nvPr/>
        </p:nvPicPr>
        <p:blipFill>
          <a:blip r:embed="rId3"/>
          <a:stretch>
            <a:fillRect/>
          </a:stretch>
        </p:blipFill>
        <p:spPr>
          <a:xfrm>
            <a:off x="4370917" y="2194560"/>
            <a:ext cx="7439164" cy="4274210"/>
          </a:xfrm>
          <a:prstGeom prst="rect">
            <a:avLst/>
          </a:prstGeom>
        </p:spPr>
      </p:pic>
      <p:sp>
        <p:nvSpPr>
          <p:cNvPr id="2" name="Title 1"/>
          <p:cNvSpPr>
            <a:spLocks noGrp="1"/>
          </p:cNvSpPr>
          <p:nvPr>
            <p:ph type="title"/>
          </p:nvPr>
        </p:nvSpPr>
        <p:spPr/>
        <p:txBody>
          <a:bodyPr/>
          <a:lstStyle/>
          <a:p>
            <a:r>
              <a:rPr lang="en-US" dirty="0" err="1" smtClean="0"/>
              <a:t>DevOps</a:t>
            </a:r>
            <a:r>
              <a:rPr lang="en-US" dirty="0" smtClean="0"/>
              <a:t> – it’s just pushing the deploy button, Right?</a:t>
            </a:r>
            <a:endParaRPr lang="en-US" dirty="0"/>
          </a:p>
        </p:txBody>
      </p:sp>
      <p:sp>
        <p:nvSpPr>
          <p:cNvPr id="3" name="Content Placeholder 2"/>
          <p:cNvSpPr>
            <a:spLocks noGrp="1"/>
          </p:cNvSpPr>
          <p:nvPr>
            <p:ph idx="1"/>
          </p:nvPr>
        </p:nvSpPr>
        <p:spPr/>
        <p:txBody>
          <a:bodyPr/>
          <a:lstStyle/>
          <a:p>
            <a:r>
              <a:rPr lang="en-US" dirty="0" smtClean="0"/>
              <a:t>It’s all about the “Ops”</a:t>
            </a:r>
          </a:p>
          <a:p>
            <a:endParaRPr lang="en-US" dirty="0"/>
          </a:p>
          <a:p>
            <a:r>
              <a:rPr lang="en-US" dirty="0" smtClean="0"/>
              <a:t>It’s …</a:t>
            </a:r>
            <a:br>
              <a:rPr lang="en-US" dirty="0" smtClean="0"/>
            </a:br>
            <a:r>
              <a:rPr lang="en-US" dirty="0" smtClean="0"/>
              <a:t/>
            </a:r>
            <a:br>
              <a:rPr lang="en-US" dirty="0" smtClean="0"/>
            </a:br>
            <a:r>
              <a:rPr lang="en-US" b="1" i="1" dirty="0" smtClean="0"/>
              <a:t>MANAGING</a:t>
            </a:r>
            <a:r>
              <a:rPr lang="en-US" dirty="0" smtClean="0"/>
              <a:t/>
            </a:r>
            <a:br>
              <a:rPr lang="en-US" dirty="0" smtClean="0"/>
            </a:br>
            <a:r>
              <a:rPr lang="en-US" dirty="0" smtClean="0"/>
              <a:t/>
            </a:r>
            <a:br>
              <a:rPr lang="en-US" dirty="0" smtClean="0"/>
            </a:br>
            <a:r>
              <a:rPr lang="en-US" dirty="0" smtClean="0"/>
              <a:t>your software in a</a:t>
            </a:r>
            <a:br>
              <a:rPr lang="en-US" dirty="0" smtClean="0"/>
            </a:br>
            <a:r>
              <a:rPr lang="en-US" dirty="0" smtClean="0"/>
              <a:t/>
            </a:r>
            <a:br>
              <a:rPr lang="en-US" dirty="0" smtClean="0"/>
            </a:br>
            <a:r>
              <a:rPr lang="en-US" b="1" i="1" dirty="0" smtClean="0"/>
              <a:t>PRODUCTION</a:t>
            </a:r>
            <a:r>
              <a:rPr lang="en-US" dirty="0" smtClean="0"/>
              <a:t/>
            </a:r>
            <a:br>
              <a:rPr lang="en-US" dirty="0" smtClean="0"/>
            </a:br>
            <a:r>
              <a:rPr lang="en-US" dirty="0" smtClean="0"/>
              <a:t/>
            </a:r>
            <a:br>
              <a:rPr lang="en-US" dirty="0" smtClean="0"/>
            </a:br>
            <a:r>
              <a:rPr lang="en-US" dirty="0" smtClean="0"/>
              <a:t>environment</a:t>
            </a:r>
          </a:p>
          <a:p>
            <a:endParaRPr lang="en-US" dirty="0"/>
          </a:p>
          <a:p>
            <a:endParaRPr lang="en-US" dirty="0"/>
          </a:p>
        </p:txBody>
      </p:sp>
      <p:sp>
        <p:nvSpPr>
          <p:cNvPr id="5" name="Rectangle 4"/>
          <p:cNvSpPr/>
          <p:nvPr/>
        </p:nvSpPr>
        <p:spPr>
          <a:xfrm rot="21304280">
            <a:off x="715447" y="3419335"/>
            <a:ext cx="3425788" cy="646331"/>
          </a:xfrm>
          <a:prstGeom prst="rect">
            <a:avLst/>
          </a:prstGeom>
          <a:solidFill>
            <a:schemeClr val="bg1"/>
          </a:solidFill>
        </p:spPr>
        <p:txBody>
          <a:bodyPr wrap="none" lIns="91440" tIns="45720" rIns="91440" bIns="45720">
            <a:spAutoFit/>
          </a:bodyPr>
          <a:lstStyle/>
          <a:p>
            <a:pPr algn="ctr"/>
            <a:r>
              <a:rPr lang="en-GB" sz="3600" b="1" dirty="0" smtClean="0">
                <a:ln w="900" cmpd="sng">
                  <a:solidFill>
                    <a:schemeClr val="accent1">
                      <a:satMod val="190000"/>
                      <a:alpha val="55000"/>
                    </a:schemeClr>
                  </a:solidFill>
                  <a:prstDash val="solid"/>
                </a:ln>
                <a:effectLst>
                  <a:innerShdw blurRad="101600" dist="76200" dir="5400000">
                    <a:schemeClr val="accent1">
                      <a:satMod val="190000"/>
                      <a:tint val="100000"/>
                      <a:alpha val="74000"/>
                    </a:schemeClr>
                  </a:innerShdw>
                </a:effectLst>
              </a:rPr>
              <a:t>Understanding</a:t>
            </a:r>
            <a:endParaRPr lang="en-GB" sz="3600" b="1" dirty="0">
              <a:ln w="900" cmpd="sng">
                <a:solidFill>
                  <a:schemeClr val="accent1">
                    <a:satMod val="190000"/>
                    <a:alpha val="55000"/>
                  </a:schemeClr>
                </a:solidFill>
                <a:prstDash val="solid"/>
              </a:ln>
              <a:effectLst>
                <a:innerShdw blurRad="101600" dist="76200" dir="5400000">
                  <a:schemeClr val="accent1">
                    <a:satMod val="190000"/>
                    <a:tint val="100000"/>
                    <a:alpha val="74000"/>
                  </a:schemeClr>
                </a:innerShdw>
              </a:effectLst>
            </a:endParaRPr>
          </a:p>
        </p:txBody>
      </p:sp>
    </p:spTree>
    <p:extLst>
      <p:ext uri="{BB962C8B-B14F-4D97-AF65-F5344CB8AC3E}">
        <p14:creationId xmlns:p14="http://schemas.microsoft.com/office/powerpoint/2010/main" val="2114738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Splunk</a:t>
            </a:r>
            <a:endParaRPr lang="en-US" dirty="0"/>
          </a:p>
        </p:txBody>
      </p:sp>
      <p:sp>
        <p:nvSpPr>
          <p:cNvPr id="3" name="Content Placeholder 2"/>
          <p:cNvSpPr>
            <a:spLocks noGrp="1"/>
          </p:cNvSpPr>
          <p:nvPr>
            <p:ph idx="1"/>
          </p:nvPr>
        </p:nvSpPr>
        <p:spPr/>
        <p:txBody>
          <a:bodyPr/>
          <a:lstStyle/>
          <a:p>
            <a:r>
              <a:rPr lang="en-US" dirty="0" smtClean="0">
                <a:hlinkClick r:id="rId2"/>
              </a:rPr>
              <a:t>https://splunk.com</a:t>
            </a:r>
            <a:endParaRPr lang="en-US" dirty="0" smtClean="0"/>
          </a:p>
          <a:p>
            <a:endParaRPr lang="en-US" dirty="0"/>
          </a:p>
          <a:p>
            <a:r>
              <a:rPr lang="en-US" dirty="0" smtClean="0"/>
              <a:t>Search and analysis tools for logs</a:t>
            </a:r>
          </a:p>
          <a:p>
            <a:endParaRPr lang="en-US" dirty="0"/>
          </a:p>
          <a:p>
            <a:r>
              <a:rPr lang="en-US" dirty="0" smtClean="0"/>
              <a:t>Create reports and dashboards </a:t>
            </a:r>
          </a:p>
          <a:p>
            <a:endParaRPr lang="en-US" dirty="0"/>
          </a:p>
          <a:p>
            <a:r>
              <a:rPr lang="en-US" dirty="0" smtClean="0"/>
              <a:t>Deep insight into machine data</a:t>
            </a:r>
          </a:p>
          <a:p>
            <a:endParaRPr lang="en-US" dirty="0" smtClean="0"/>
          </a:p>
          <a:p>
            <a:r>
              <a:rPr lang="en-US" dirty="0" smtClean="0"/>
              <a:t>Too much to show here!</a:t>
            </a:r>
            <a:endParaRPr lang="en-US" dirty="0"/>
          </a:p>
        </p:txBody>
      </p:sp>
    </p:spTree>
    <p:extLst>
      <p:ext uri="{BB962C8B-B14F-4D97-AF65-F5344CB8AC3E}">
        <p14:creationId xmlns:p14="http://schemas.microsoft.com/office/powerpoint/2010/main" val="845492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DO</a:t>
            </a:r>
          </a:p>
          <a:p>
            <a:endParaRPr lang="en-US" dirty="0"/>
          </a:p>
          <a:p>
            <a:pPr lvl="1"/>
            <a:r>
              <a:rPr lang="en-US" dirty="0" smtClean="0"/>
              <a:t>Instrument your code</a:t>
            </a:r>
          </a:p>
          <a:p>
            <a:pPr lvl="1"/>
            <a:r>
              <a:rPr lang="en-US" dirty="0" smtClean="0"/>
              <a:t>Log like your life depends on it (it does)</a:t>
            </a:r>
          </a:p>
          <a:p>
            <a:pPr lvl="1"/>
            <a:r>
              <a:rPr lang="en-US" dirty="0" smtClean="0"/>
              <a:t>Provide monitoring &amp; health endpoints</a:t>
            </a:r>
          </a:p>
          <a:p>
            <a:pPr lvl="1"/>
            <a:r>
              <a:rPr lang="en-US" dirty="0" smtClean="0"/>
              <a:t>Use deep-inspection tools (</a:t>
            </a:r>
            <a:r>
              <a:rPr lang="en-US" dirty="0" err="1" smtClean="0"/>
              <a:t>AppDynamics</a:t>
            </a:r>
            <a:r>
              <a:rPr lang="en-US" dirty="0" smtClean="0"/>
              <a:t>)</a:t>
            </a:r>
          </a:p>
          <a:p>
            <a:pPr lvl="1"/>
            <a:endParaRPr lang="en-US" dirty="0"/>
          </a:p>
          <a:p>
            <a:r>
              <a:rPr lang="en-US" dirty="0" smtClean="0"/>
              <a:t>DON’T</a:t>
            </a:r>
          </a:p>
          <a:p>
            <a:endParaRPr lang="en-US" dirty="0"/>
          </a:p>
          <a:p>
            <a:pPr lvl="1"/>
            <a:r>
              <a:rPr lang="en-US" dirty="0" smtClean="0"/>
              <a:t>Leave it for later – later is always too late.</a:t>
            </a:r>
            <a:endParaRPr lang="en-US" dirty="0"/>
          </a:p>
        </p:txBody>
      </p:sp>
    </p:spTree>
    <p:extLst>
      <p:ext uri="{BB962C8B-B14F-4D97-AF65-F5344CB8AC3E}">
        <p14:creationId xmlns:p14="http://schemas.microsoft.com/office/powerpoint/2010/main" val="193077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Rectangle 3"/>
          <p:cNvSpPr/>
          <p:nvPr/>
        </p:nvSpPr>
        <p:spPr>
          <a:xfrm>
            <a:off x="4973023" y="1425978"/>
            <a:ext cx="2245959" cy="4508927"/>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lIns="91440" tIns="45720" rIns="91440" bIns="45720">
            <a:spAutoFit/>
            <a:scene3d>
              <a:camera prst="orthographicFront"/>
              <a:lightRig rig="soft" dir="t">
                <a:rot lat="0" lon="0" rev="10800000"/>
              </a:lightRig>
            </a:scene3d>
            <a:sp3d>
              <a:bevelT w="27940" h="12700"/>
              <a:contourClr>
                <a:srgbClr val="DDDDDD"/>
              </a:contourClr>
            </a:sp3d>
          </a:bodyPr>
          <a:lstStyle/>
          <a:p>
            <a:pPr algn="ctr"/>
            <a:r>
              <a:rPr lang="en-GB" sz="28700" b="1" spc="150" dirty="0" smtClean="0">
                <a:ln w="11430"/>
                <a:solidFill>
                  <a:srgbClr val="F8F8F8"/>
                </a:solidFill>
                <a:effectLst>
                  <a:outerShdw blurRad="25400" algn="tl" rotWithShape="0">
                    <a:srgbClr val="000000">
                      <a:alpha val="43000"/>
                    </a:srgbClr>
                  </a:outerShdw>
                </a:effectLst>
              </a:rPr>
              <a:t>?</a:t>
            </a:r>
            <a:endParaRPr lang="en-GB" sz="28700" b="1" spc="150" dirty="0">
              <a:ln w="11430"/>
              <a:solidFill>
                <a:srgbClr val="F8F8F8"/>
              </a:solidFill>
              <a:effectLst>
                <a:outerShdw blurRad="25400" algn="tl" rotWithShape="0">
                  <a:srgbClr val="000000">
                    <a:alpha val="43000"/>
                  </a:srgbClr>
                </a:outerShdw>
              </a:effectLst>
            </a:endParaRPr>
          </a:p>
        </p:txBody>
      </p:sp>
    </p:spTree>
    <p:extLst>
      <p:ext uri="{BB962C8B-B14F-4D97-AF65-F5344CB8AC3E}">
        <p14:creationId xmlns:p14="http://schemas.microsoft.com/office/powerpoint/2010/main" val="69211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Logging &amp; Monitoring</a:t>
            </a:r>
            <a:endParaRPr lang="en-US" dirty="0"/>
          </a:p>
        </p:txBody>
      </p:sp>
      <p:sp>
        <p:nvSpPr>
          <p:cNvPr id="3" name="Subtitle 2"/>
          <p:cNvSpPr>
            <a:spLocks noGrp="1"/>
          </p:cNvSpPr>
          <p:nvPr>
            <p:ph type="subTitle" idx="1"/>
          </p:nvPr>
        </p:nvSpPr>
        <p:spPr/>
        <p:txBody>
          <a:bodyPr/>
          <a:lstStyle/>
          <a:p>
            <a:r>
              <a:rPr lang="en-US" dirty="0" smtClean="0"/>
              <a:t>How to make </a:t>
            </a:r>
            <a:r>
              <a:rPr lang="en-US" dirty="0" err="1" smtClean="0"/>
              <a:t>DevOps</a:t>
            </a:r>
            <a:r>
              <a:rPr lang="en-US" dirty="0" smtClean="0"/>
              <a:t> happy.</a:t>
            </a:r>
            <a:endParaRPr lang="en-US" dirty="0"/>
          </a:p>
        </p:txBody>
      </p:sp>
      <p:sp>
        <p:nvSpPr>
          <p:cNvPr id="4" name="TextBox 3"/>
          <p:cNvSpPr txBox="1"/>
          <p:nvPr/>
        </p:nvSpPr>
        <p:spPr>
          <a:xfrm>
            <a:off x="8220635" y="5827059"/>
            <a:ext cx="3971365" cy="923330"/>
          </a:xfrm>
          <a:prstGeom prst="rect">
            <a:avLst/>
          </a:prstGeom>
          <a:noFill/>
        </p:spPr>
        <p:txBody>
          <a:bodyPr wrap="square" rtlCol="0">
            <a:spAutoFit/>
          </a:bodyPr>
          <a:lstStyle/>
          <a:p>
            <a:r>
              <a:rPr lang="en-US" b="1" dirty="0" smtClean="0">
                <a:ln w="635">
                  <a:solidFill>
                    <a:schemeClr val="bg1">
                      <a:alpha val="20000"/>
                    </a:schemeClr>
                  </a:solidFill>
                </a:ln>
              </a:rPr>
              <a:t>Joel Hammond-Turner</a:t>
            </a:r>
          </a:p>
          <a:p>
            <a:r>
              <a:rPr lang="en-US" b="1" dirty="0" smtClean="0">
                <a:ln w="635">
                  <a:solidFill>
                    <a:schemeClr val="bg1">
                      <a:alpha val="20000"/>
                    </a:schemeClr>
                  </a:solidFill>
                </a:ln>
              </a:rPr>
              <a:t>E: joel@hammond-turner.org.uk</a:t>
            </a:r>
          </a:p>
          <a:p>
            <a:r>
              <a:rPr lang="en-US" b="1" dirty="0" smtClean="0">
                <a:ln w="635">
                  <a:solidFill>
                    <a:schemeClr val="bg1">
                      <a:alpha val="20000"/>
                    </a:schemeClr>
                  </a:solidFill>
                </a:ln>
              </a:rPr>
              <a:t>T: @</a:t>
            </a:r>
            <a:r>
              <a:rPr lang="en-US" b="1" dirty="0" err="1" smtClean="0">
                <a:ln w="635">
                  <a:solidFill>
                    <a:schemeClr val="bg1">
                      <a:alpha val="20000"/>
                    </a:schemeClr>
                  </a:solidFill>
                </a:ln>
              </a:rPr>
              <a:t>Rammesses</a:t>
            </a:r>
            <a:endParaRPr lang="en-US" b="1" dirty="0">
              <a:ln w="635">
                <a:solidFill>
                  <a:schemeClr val="bg1">
                    <a:alpha val="20000"/>
                  </a:schemeClr>
                </a:solidFill>
              </a:ln>
            </a:endParaRPr>
          </a:p>
        </p:txBody>
      </p:sp>
      <p:sp>
        <p:nvSpPr>
          <p:cNvPr id="5" name="TextBox 4"/>
          <p:cNvSpPr txBox="1"/>
          <p:nvPr/>
        </p:nvSpPr>
        <p:spPr>
          <a:xfrm>
            <a:off x="2393521" y="5082776"/>
            <a:ext cx="6730790" cy="369332"/>
          </a:xfrm>
          <a:prstGeom prst="rect">
            <a:avLst/>
          </a:prstGeom>
          <a:noFill/>
        </p:spPr>
        <p:txBody>
          <a:bodyPr wrap="square" rtlCol="0">
            <a:spAutoFit/>
          </a:bodyPr>
          <a:lstStyle/>
          <a:p>
            <a:r>
              <a:rPr lang="en-US" dirty="0">
                <a:latin typeface="Consolas"/>
                <a:cs typeface="Consolas"/>
              </a:rPr>
              <a:t>http://</a:t>
            </a:r>
            <a:r>
              <a:rPr lang="en-US" dirty="0" err="1">
                <a:latin typeface="Consolas"/>
                <a:cs typeface="Consolas"/>
              </a:rPr>
              <a:t>bit.ly</a:t>
            </a:r>
            <a:r>
              <a:rPr lang="en-US" dirty="0">
                <a:latin typeface="Consolas"/>
                <a:cs typeface="Consolas"/>
              </a:rPr>
              <a:t>/happy-</a:t>
            </a:r>
            <a:r>
              <a:rPr lang="en-US" dirty="0" err="1">
                <a:latin typeface="Consolas"/>
                <a:cs typeface="Consolas"/>
              </a:rPr>
              <a:t>devops</a:t>
            </a:r>
            <a:r>
              <a:rPr lang="en-US" dirty="0">
                <a:latin typeface="Consolas"/>
                <a:cs typeface="Consolas"/>
              </a:rPr>
              <a:t>-</a:t>
            </a:r>
            <a:r>
              <a:rPr lang="en-US" dirty="0" err="1">
                <a:latin typeface="Consolas"/>
                <a:cs typeface="Consolas"/>
              </a:rPr>
              <a:t>cribsheet</a:t>
            </a:r>
            <a:endParaRPr lang="en-US" dirty="0">
              <a:latin typeface="Consolas"/>
              <a:cs typeface="Consolas"/>
            </a:endParaRPr>
          </a:p>
        </p:txBody>
      </p:sp>
    </p:spTree>
    <p:extLst>
      <p:ext uri="{BB962C8B-B14F-4D97-AF65-F5344CB8AC3E}">
        <p14:creationId xmlns:p14="http://schemas.microsoft.com/office/powerpoint/2010/main" val="383488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193953" y="2057401"/>
            <a:ext cx="9695904" cy="4481928"/>
          </a:xfrm>
          <a:prstGeom prst="rect">
            <a:avLst/>
          </a:prstGeom>
        </p:spPr>
      </p:pic>
      <p:sp>
        <p:nvSpPr>
          <p:cNvPr id="2" name="Title 1"/>
          <p:cNvSpPr>
            <a:spLocks noGrp="1"/>
          </p:cNvSpPr>
          <p:nvPr>
            <p:ph type="title"/>
          </p:nvPr>
        </p:nvSpPr>
        <p:spPr/>
        <p:txBody>
          <a:bodyPr/>
          <a:lstStyle/>
          <a:p>
            <a:r>
              <a:rPr lang="en-US" dirty="0" err="1" smtClean="0"/>
              <a:t>DevOps</a:t>
            </a:r>
            <a:r>
              <a:rPr lang="en-US" dirty="0" smtClean="0"/>
              <a:t> – it’s just pushing the deploy button, Right?</a:t>
            </a:r>
            <a:endParaRPr lang="en-US" dirty="0"/>
          </a:p>
        </p:txBody>
      </p:sp>
      <p:sp>
        <p:nvSpPr>
          <p:cNvPr id="3" name="Content Placeholder 2"/>
          <p:cNvSpPr>
            <a:spLocks noGrp="1"/>
          </p:cNvSpPr>
          <p:nvPr>
            <p:ph idx="1"/>
          </p:nvPr>
        </p:nvSpPr>
        <p:spPr/>
        <p:txBody>
          <a:bodyPr>
            <a:normAutofit lnSpcReduction="10000"/>
          </a:bodyPr>
          <a:lstStyle/>
          <a:p>
            <a:r>
              <a:rPr lang="en-US" dirty="0" smtClean="0"/>
              <a:t>Infrastructure affects your software</a:t>
            </a:r>
          </a:p>
          <a:p>
            <a:pPr lvl="1"/>
            <a:r>
              <a:rPr lang="en-US" dirty="0" smtClean="0"/>
              <a:t>Your software affects infrastructure</a:t>
            </a:r>
          </a:p>
          <a:p>
            <a:endParaRPr lang="en-US" dirty="0"/>
          </a:p>
          <a:p>
            <a:r>
              <a:rPr lang="en-US" dirty="0" smtClean="0"/>
              <a:t>Load balancing / Fail over</a:t>
            </a:r>
          </a:p>
          <a:p>
            <a:pPr lvl="1"/>
            <a:r>
              <a:rPr lang="en-US" dirty="0" smtClean="0"/>
              <a:t>How DO you detect a failure?</a:t>
            </a:r>
          </a:p>
          <a:p>
            <a:pPr lvl="1"/>
            <a:endParaRPr lang="en-US" dirty="0" smtClean="0"/>
          </a:p>
          <a:p>
            <a:r>
              <a:rPr lang="en-US" dirty="0" smtClean="0"/>
              <a:t>Errors</a:t>
            </a:r>
          </a:p>
          <a:p>
            <a:pPr lvl="1"/>
            <a:r>
              <a:rPr lang="en-US" dirty="0" smtClean="0"/>
              <a:t>Silent / deadly / annoying</a:t>
            </a:r>
          </a:p>
          <a:p>
            <a:pPr lvl="1"/>
            <a:endParaRPr lang="en-US" dirty="0" smtClean="0"/>
          </a:p>
          <a:p>
            <a:r>
              <a:rPr lang="en-US" dirty="0" err="1" smtClean="0"/>
              <a:t>Virtualised</a:t>
            </a:r>
            <a:r>
              <a:rPr lang="en-US" dirty="0" smtClean="0"/>
              <a:t> Servers</a:t>
            </a:r>
          </a:p>
          <a:p>
            <a:pPr lvl="1"/>
            <a:r>
              <a:rPr lang="en-US" dirty="0" smtClean="0"/>
              <a:t>Resource management across VM estate - performance.</a:t>
            </a:r>
          </a:p>
          <a:p>
            <a:endParaRPr lang="en-US" dirty="0"/>
          </a:p>
          <a:p>
            <a:endParaRPr lang="en-US" dirty="0"/>
          </a:p>
        </p:txBody>
      </p:sp>
    </p:spTree>
    <p:extLst>
      <p:ext uri="{BB962C8B-B14F-4D97-AF65-F5344CB8AC3E}">
        <p14:creationId xmlns:p14="http://schemas.microsoft.com/office/powerpoint/2010/main" val="1844554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afficligh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0" y="1763863"/>
            <a:ext cx="6745816" cy="4850297"/>
          </a:xfrm>
          <a:prstGeom prst="rect">
            <a:avLst/>
          </a:prstGeom>
        </p:spPr>
      </p:pic>
      <p:sp>
        <p:nvSpPr>
          <p:cNvPr id="2" name="Title 1"/>
          <p:cNvSpPr>
            <a:spLocks noGrp="1"/>
          </p:cNvSpPr>
          <p:nvPr>
            <p:ph type="title"/>
          </p:nvPr>
        </p:nvSpPr>
        <p:spPr/>
        <p:txBody>
          <a:bodyPr/>
          <a:lstStyle/>
          <a:p>
            <a:r>
              <a:rPr lang="en-US" dirty="0" smtClean="0"/>
              <a:t>1: Health Monitoring</a:t>
            </a:r>
            <a:endParaRPr lang="en-US" dirty="0"/>
          </a:p>
        </p:txBody>
      </p:sp>
      <p:sp>
        <p:nvSpPr>
          <p:cNvPr id="3" name="Content Placeholder 2"/>
          <p:cNvSpPr>
            <a:spLocks noGrp="1"/>
          </p:cNvSpPr>
          <p:nvPr>
            <p:ph idx="1"/>
          </p:nvPr>
        </p:nvSpPr>
        <p:spPr/>
        <p:txBody>
          <a:bodyPr>
            <a:normAutofit/>
          </a:bodyPr>
          <a:lstStyle/>
          <a:p>
            <a:r>
              <a:rPr lang="en-US" dirty="0" smtClean="0"/>
              <a:t>Is the software even running?</a:t>
            </a:r>
            <a:br>
              <a:rPr lang="en-US" dirty="0" smtClean="0"/>
            </a:br>
            <a:endParaRPr lang="en-US" dirty="0" smtClean="0"/>
          </a:p>
          <a:p>
            <a:r>
              <a:rPr lang="en-US" dirty="0" smtClean="0"/>
              <a:t>Is it “healthy”?</a:t>
            </a:r>
            <a:br>
              <a:rPr lang="en-US" dirty="0" smtClean="0"/>
            </a:br>
            <a:endParaRPr lang="en-US" dirty="0" smtClean="0"/>
          </a:p>
          <a:p>
            <a:r>
              <a:rPr lang="en-US" dirty="0" smtClean="0"/>
              <a:t>Service Connectivity</a:t>
            </a:r>
          </a:p>
          <a:p>
            <a:pPr lvl="1"/>
            <a:r>
              <a:rPr lang="en-US" dirty="0" smtClean="0"/>
              <a:t>DB</a:t>
            </a:r>
          </a:p>
          <a:p>
            <a:pPr lvl="1"/>
            <a:r>
              <a:rPr lang="en-US" dirty="0" smtClean="0"/>
              <a:t>Web services</a:t>
            </a:r>
          </a:p>
          <a:p>
            <a:pPr lvl="1"/>
            <a:r>
              <a:rPr lang="en-US" dirty="0" smtClean="0"/>
              <a:t>Service busses</a:t>
            </a:r>
          </a:p>
          <a:p>
            <a:pPr lvl="1"/>
            <a:endParaRPr lang="en-US" dirty="0"/>
          </a:p>
          <a:p>
            <a:r>
              <a:rPr lang="en-US" dirty="0" smtClean="0"/>
              <a:t>Is performance within </a:t>
            </a:r>
            <a:r>
              <a:rPr lang="en-US" dirty="0"/>
              <a:t/>
            </a:r>
            <a:br>
              <a:rPr lang="en-US" dirty="0"/>
            </a:br>
            <a:r>
              <a:rPr lang="en-US" dirty="0" smtClean="0"/>
              <a:t>expected limits?</a:t>
            </a:r>
            <a:endParaRPr lang="en-US" dirty="0"/>
          </a:p>
        </p:txBody>
      </p:sp>
    </p:spTree>
    <p:extLst>
      <p:ext uri="{BB962C8B-B14F-4D97-AF65-F5344CB8AC3E}">
        <p14:creationId xmlns:p14="http://schemas.microsoft.com/office/powerpoint/2010/main" val="828388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Performance Monitoring</a:t>
            </a:r>
            <a:endParaRPr lang="en-US" dirty="0"/>
          </a:p>
        </p:txBody>
      </p:sp>
      <p:pic>
        <p:nvPicPr>
          <p:cNvPr id="7" name="Picture 6"/>
          <p:cNvPicPr>
            <a:picLocks noChangeAspect="1"/>
          </p:cNvPicPr>
          <p:nvPr/>
        </p:nvPicPr>
        <p:blipFill rotWithShape="1">
          <a:blip r:embed="rId3"/>
          <a:srcRect t="19426" b="22576"/>
          <a:stretch/>
        </p:blipFill>
        <p:spPr>
          <a:xfrm>
            <a:off x="2777205" y="2434399"/>
            <a:ext cx="9144000" cy="3978000"/>
          </a:xfrm>
          <a:prstGeom prst="rect">
            <a:avLst/>
          </a:prstGeom>
        </p:spPr>
      </p:pic>
      <p:sp>
        <p:nvSpPr>
          <p:cNvPr id="5" name="Content Placeholder 4"/>
          <p:cNvSpPr>
            <a:spLocks noGrp="1"/>
          </p:cNvSpPr>
          <p:nvPr>
            <p:ph idx="1"/>
          </p:nvPr>
        </p:nvSpPr>
        <p:spPr/>
        <p:txBody>
          <a:bodyPr/>
          <a:lstStyle/>
          <a:p>
            <a:r>
              <a:rPr lang="en-US" dirty="0" smtClean="0"/>
              <a:t>How many? How often? How fast?</a:t>
            </a:r>
          </a:p>
          <a:p>
            <a:endParaRPr lang="en-US" dirty="0"/>
          </a:p>
          <a:p>
            <a:r>
              <a:rPr lang="en-US" dirty="0" err="1" smtClean="0"/>
              <a:t>Analyse</a:t>
            </a:r>
            <a:r>
              <a:rPr lang="en-US" dirty="0" smtClean="0"/>
              <a:t> critical sections</a:t>
            </a:r>
          </a:p>
          <a:p>
            <a:pPr lvl="1"/>
            <a:r>
              <a:rPr lang="en-US" dirty="0" smtClean="0"/>
              <a:t>External Calls</a:t>
            </a:r>
          </a:p>
          <a:p>
            <a:pPr lvl="1"/>
            <a:r>
              <a:rPr lang="en-US" dirty="0" smtClean="0"/>
              <a:t>DB calls</a:t>
            </a:r>
          </a:p>
          <a:p>
            <a:pPr lvl="1"/>
            <a:endParaRPr lang="en-US" dirty="0"/>
          </a:p>
          <a:p>
            <a:r>
              <a:rPr lang="en-US" dirty="0" smtClean="0"/>
              <a:t>Don’t just rely on performance </a:t>
            </a:r>
            <a:br>
              <a:rPr lang="en-US" dirty="0" smtClean="0"/>
            </a:br>
            <a:r>
              <a:rPr lang="en-US" dirty="0" err="1" smtClean="0"/>
              <a:t>devtools</a:t>
            </a:r>
            <a:endParaRPr lang="en-US" dirty="0" smtClean="0"/>
          </a:p>
          <a:p>
            <a:endParaRPr lang="en-US" dirty="0" smtClean="0"/>
          </a:p>
          <a:p>
            <a:r>
              <a:rPr lang="en-US" dirty="0" smtClean="0"/>
              <a:t>You </a:t>
            </a:r>
            <a:r>
              <a:rPr lang="en-US" b="1" dirty="0" smtClean="0"/>
              <a:t>NEED</a:t>
            </a:r>
            <a:r>
              <a:rPr lang="en-US" dirty="0" smtClean="0"/>
              <a:t> live performance data</a:t>
            </a:r>
            <a:endParaRPr lang="en-US" dirty="0"/>
          </a:p>
        </p:txBody>
      </p:sp>
    </p:spTree>
    <p:extLst>
      <p:ext uri="{BB962C8B-B14F-4D97-AF65-F5344CB8AC3E}">
        <p14:creationId xmlns:p14="http://schemas.microsoft.com/office/powerpoint/2010/main" val="1144522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fade">
                                      <p:cBhvr>
                                        <p:cTn id="20" dur="500"/>
                                        <p:tgtEl>
                                          <p:spTgt spid="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fade">
                                      <p:cBhvr>
                                        <p:cTn id="25" dur="500"/>
                                        <p:tgtEl>
                                          <p:spTgt spid="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8" end="8"/>
                                            </p:txEl>
                                          </p:spTgt>
                                        </p:tgtEl>
                                        <p:attrNameLst>
                                          <p:attrName>style.visibility</p:attrName>
                                        </p:attrNameLst>
                                      </p:cBhvr>
                                      <p:to>
                                        <p:strVal val="visible"/>
                                      </p:to>
                                    </p:set>
                                    <p:animEffect transition="in" filter="fade">
                                      <p:cBhvr>
                                        <p:cTn id="30"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091203" y="1872565"/>
            <a:ext cx="7846797" cy="4708078"/>
          </a:xfrm>
          <a:prstGeom prst="rect">
            <a:avLst/>
          </a:prstGeom>
        </p:spPr>
      </p:pic>
      <p:sp>
        <p:nvSpPr>
          <p:cNvPr id="2" name="Title 1"/>
          <p:cNvSpPr>
            <a:spLocks noGrp="1"/>
          </p:cNvSpPr>
          <p:nvPr>
            <p:ph type="title"/>
          </p:nvPr>
        </p:nvSpPr>
        <p:spPr/>
        <p:txBody>
          <a:bodyPr/>
          <a:lstStyle/>
          <a:p>
            <a:r>
              <a:rPr lang="en-US" dirty="0" smtClean="0"/>
              <a:t>3: Exceptions</a:t>
            </a:r>
            <a:endParaRPr lang="en-US" dirty="0"/>
          </a:p>
        </p:txBody>
      </p:sp>
      <p:sp>
        <p:nvSpPr>
          <p:cNvPr id="3" name="Content Placeholder 2"/>
          <p:cNvSpPr>
            <a:spLocks noGrp="1"/>
          </p:cNvSpPr>
          <p:nvPr>
            <p:ph idx="1"/>
          </p:nvPr>
        </p:nvSpPr>
        <p:spPr/>
        <p:txBody>
          <a:bodyPr>
            <a:normAutofit lnSpcReduction="10000"/>
          </a:bodyPr>
          <a:lstStyle/>
          <a:p>
            <a:r>
              <a:rPr lang="en-US" dirty="0" smtClean="0"/>
              <a:t>You should </a:t>
            </a:r>
            <a:r>
              <a:rPr lang="en-US" b="1" u="sng" dirty="0" smtClean="0"/>
              <a:t>NEVER</a:t>
            </a:r>
            <a:r>
              <a:rPr lang="en-US" dirty="0" smtClean="0"/>
              <a:t> see </a:t>
            </a:r>
            <a:br>
              <a:rPr lang="en-US" dirty="0" smtClean="0"/>
            </a:br>
            <a:r>
              <a:rPr lang="en-US" dirty="0" smtClean="0"/>
              <a:t>these</a:t>
            </a:r>
            <a:r>
              <a:rPr lang="en-US" dirty="0"/>
              <a:t> </a:t>
            </a:r>
            <a:r>
              <a:rPr lang="en-US" dirty="0" smtClean="0"/>
              <a:t>in your logs</a:t>
            </a:r>
            <a:br>
              <a:rPr lang="en-US" dirty="0" smtClean="0"/>
            </a:br>
            <a:endParaRPr lang="en-US" dirty="0" smtClean="0"/>
          </a:p>
          <a:p>
            <a:r>
              <a:rPr lang="en-US" dirty="0" smtClean="0"/>
              <a:t>It’s </a:t>
            </a:r>
            <a:r>
              <a:rPr lang="en-US" dirty="0"/>
              <a:t>a scenario you’ve not</a:t>
            </a:r>
            <a:br>
              <a:rPr lang="en-US" dirty="0"/>
            </a:br>
            <a:r>
              <a:rPr lang="en-US" dirty="0"/>
              <a:t>coded for</a:t>
            </a:r>
            <a:r>
              <a:rPr lang="en-US" dirty="0" smtClean="0"/>
              <a:t>.</a:t>
            </a:r>
          </a:p>
          <a:p>
            <a:endParaRPr lang="en-US" dirty="0" smtClean="0"/>
          </a:p>
          <a:p>
            <a:r>
              <a:rPr lang="en-US" dirty="0" smtClean="0"/>
              <a:t>Always </a:t>
            </a:r>
            <a:r>
              <a:rPr lang="en-US" dirty="0"/>
              <a:t>capture as much </a:t>
            </a:r>
            <a:r>
              <a:rPr lang="en-US" dirty="0" smtClean="0"/>
              <a:t/>
            </a:r>
            <a:br>
              <a:rPr lang="en-US" dirty="0" smtClean="0"/>
            </a:br>
            <a:r>
              <a:rPr lang="en-US" dirty="0" smtClean="0"/>
              <a:t>data as possible</a:t>
            </a:r>
          </a:p>
          <a:p>
            <a:pPr lvl="1"/>
            <a:r>
              <a:rPr lang="en-US" dirty="0" smtClean="0"/>
              <a:t>Inner / aggregate</a:t>
            </a:r>
            <a:br>
              <a:rPr lang="en-US" dirty="0" smtClean="0"/>
            </a:br>
            <a:r>
              <a:rPr lang="en-US" dirty="0" smtClean="0"/>
              <a:t>exceptions</a:t>
            </a:r>
            <a:br>
              <a:rPr lang="en-US" dirty="0" smtClean="0"/>
            </a:br>
            <a:endParaRPr lang="en-US" dirty="0" smtClean="0"/>
          </a:p>
          <a:p>
            <a:r>
              <a:rPr lang="en-US" dirty="0" err="1" smtClean="0"/>
              <a:t>Raygun.io</a:t>
            </a:r>
            <a:endParaRPr lang="en-US" dirty="0"/>
          </a:p>
        </p:txBody>
      </p:sp>
      <p:sp>
        <p:nvSpPr>
          <p:cNvPr id="5" name="Rectangle 4"/>
          <p:cNvSpPr/>
          <p:nvPr/>
        </p:nvSpPr>
        <p:spPr>
          <a:xfrm rot="20882065">
            <a:off x="5116083" y="3429171"/>
            <a:ext cx="5654312" cy="1754327"/>
          </a:xfrm>
          <a:prstGeom prst="rect">
            <a:avLst/>
          </a:prstGeom>
          <a:noFill/>
        </p:spPr>
        <p:txBody>
          <a:bodyPr wrap="none" lIns="91440" tIns="45720" rIns="91440" bIns="45720">
            <a:spAutoFit/>
          </a:bodyPr>
          <a:lstStyle/>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DO NOT IGNORE</a:t>
            </a:r>
          </a:p>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EXCEPTIONS!</a:t>
            </a:r>
            <a:endParaRPr lang="en-GB" sz="5400" b="1"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Tree>
    <p:extLst>
      <p:ext uri="{BB962C8B-B14F-4D97-AF65-F5344CB8AC3E}">
        <p14:creationId xmlns:p14="http://schemas.microsoft.com/office/powerpoint/2010/main" val="1450956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lstStyle/>
          <a:p>
            <a:r>
              <a:rPr lang="en-US" dirty="0" smtClean="0"/>
              <a:t>Log as if you don’t have anything else</a:t>
            </a:r>
            <a:br>
              <a:rPr lang="en-US" dirty="0" smtClean="0"/>
            </a:br>
            <a:endParaRPr lang="en-US" dirty="0" smtClean="0"/>
          </a:p>
          <a:p>
            <a:pPr lvl="1"/>
            <a:r>
              <a:rPr lang="en-US" dirty="0" smtClean="0"/>
              <a:t>When something goes wrong can you </a:t>
            </a:r>
            <a:br>
              <a:rPr lang="en-US" dirty="0" smtClean="0"/>
            </a:br>
            <a:r>
              <a:rPr lang="en-US" dirty="0" smtClean="0"/>
              <a:t>diagnose from logging alone?</a:t>
            </a:r>
          </a:p>
          <a:p>
            <a:pPr lvl="1"/>
            <a:endParaRPr lang="en-US" dirty="0" smtClean="0"/>
          </a:p>
          <a:p>
            <a:r>
              <a:rPr lang="en-US" dirty="0" smtClean="0"/>
              <a:t>Provide context to </a:t>
            </a:r>
            <a:r>
              <a:rPr lang="en-US" b="1" u="sng" dirty="0" smtClean="0"/>
              <a:t>every</a:t>
            </a:r>
            <a:r>
              <a:rPr lang="en-US" dirty="0" smtClean="0"/>
              <a:t> log line</a:t>
            </a:r>
            <a:br>
              <a:rPr lang="en-US" dirty="0" smtClean="0"/>
            </a:br>
            <a:endParaRPr lang="en-US" dirty="0" smtClean="0"/>
          </a:p>
          <a:p>
            <a:pPr lvl="1"/>
            <a:r>
              <a:rPr lang="en-US" dirty="0" smtClean="0"/>
              <a:t>User Id, Session Id, Activity Id, etc.</a:t>
            </a:r>
          </a:p>
          <a:p>
            <a:pPr lvl="1"/>
            <a:endParaRPr lang="en-US" dirty="0" smtClean="0"/>
          </a:p>
          <a:p>
            <a:pPr lvl="1"/>
            <a:r>
              <a:rPr lang="en-US" dirty="0" smtClean="0"/>
              <a:t>One line of logging may be all you get</a:t>
            </a:r>
          </a:p>
          <a:p>
            <a:pPr lvl="1"/>
            <a:endParaRPr lang="en-US" dirty="0" smtClean="0"/>
          </a:p>
        </p:txBody>
      </p:sp>
    </p:spTree>
    <p:extLst>
      <p:ext uri="{BB962C8B-B14F-4D97-AF65-F5344CB8AC3E}">
        <p14:creationId xmlns:p14="http://schemas.microsoft.com/office/powerpoint/2010/main" val="19981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normAutofit/>
          </a:bodyPr>
          <a:lstStyle/>
          <a:p>
            <a:pPr marL="171450" indent="-171450">
              <a:buFontTx/>
              <a:buChar char="•"/>
            </a:pPr>
            <a:r>
              <a:rPr lang="en-US" sz="2000" dirty="0" smtClean="0">
                <a:ln w="635">
                  <a:solidFill>
                    <a:schemeClr val="bg1">
                      <a:alpha val="20000"/>
                    </a:schemeClr>
                  </a:solidFill>
                </a:ln>
              </a:rPr>
              <a:t>ATTEMPTS		 </a:t>
            </a:r>
            <a:r>
              <a:rPr lang="en-US" sz="2000" dirty="0">
                <a:ln w="635">
                  <a:solidFill>
                    <a:schemeClr val="bg1">
                      <a:alpha val="20000"/>
                    </a:schemeClr>
                  </a:solidFill>
                </a:ln>
              </a:rPr>
              <a:t>- “Started processing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DECISIONS		 </a:t>
            </a:r>
            <a:r>
              <a:rPr lang="en-US" sz="2000" dirty="0">
                <a:ln w="635">
                  <a:solidFill>
                    <a:schemeClr val="bg1">
                      <a:alpha val="20000"/>
                    </a:schemeClr>
                  </a:solidFill>
                </a:ln>
              </a:rPr>
              <a:t>- “Decided 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 because </a:t>
            </a:r>
            <a:r>
              <a:rPr lang="en-US" sz="2000" i="1" dirty="0" smtClean="0">
                <a:ln w="635">
                  <a:solidFill>
                    <a:schemeClr val="bg1">
                      <a:alpha val="20000"/>
                    </a:schemeClr>
                  </a:solidFill>
                </a:ln>
              </a:rPr>
              <a:t>{reasons}</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PREPARATION		 </a:t>
            </a:r>
            <a:r>
              <a:rPr lang="en-US" sz="2000" dirty="0">
                <a:ln w="635">
                  <a:solidFill>
                    <a:schemeClr val="bg1">
                      <a:alpha val="20000"/>
                    </a:schemeClr>
                  </a:solidFill>
                </a:ln>
              </a:rPr>
              <a:t>- “About 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SUCCESS		 </a:t>
            </a:r>
            <a:r>
              <a:rPr lang="en-US" sz="2000" dirty="0">
                <a:ln w="635">
                  <a:solidFill>
                    <a:schemeClr val="bg1">
                      <a:alpha val="20000"/>
                    </a:schemeClr>
                  </a:solidFill>
                </a:ln>
              </a:rPr>
              <a:t>- “Succeeded in doing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TIMINGS		 </a:t>
            </a:r>
            <a:r>
              <a:rPr lang="en-US" sz="2000" dirty="0">
                <a:ln w="635">
                  <a:solidFill>
                    <a:schemeClr val="bg1">
                      <a:alpha val="20000"/>
                    </a:schemeClr>
                  </a:solidFill>
                </a:ln>
              </a:rPr>
              <a:t>- “Took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elapsedMs</a:t>
            </a:r>
            <a:r>
              <a:rPr lang="en-US" sz="2000" i="1" dirty="0" smtClean="0">
                <a:ln w="635">
                  <a:solidFill>
                    <a:schemeClr val="bg1">
                      <a:alpha val="20000"/>
                    </a:schemeClr>
                  </a:solidFill>
                </a:ln>
              </a:rPr>
              <a:t>}</a:t>
            </a:r>
            <a:r>
              <a:rPr lang="en-US" sz="2000" dirty="0" err="1" smtClean="0">
                <a:ln w="635">
                  <a:solidFill>
                    <a:schemeClr val="bg1">
                      <a:alpha val="20000"/>
                    </a:schemeClr>
                  </a:solidFill>
                </a:ln>
              </a:rPr>
              <a:t>ms</a:t>
            </a:r>
            <a:r>
              <a:rPr lang="en-US" sz="2000" dirty="0" smtClean="0">
                <a:ln w="635">
                  <a:solidFill>
                    <a:schemeClr val="bg1">
                      <a:alpha val="20000"/>
                    </a:schemeClr>
                  </a:solidFill>
                </a:ln>
              </a:rPr>
              <a:t> </a:t>
            </a:r>
            <a:r>
              <a:rPr lang="en-US" sz="2000" dirty="0">
                <a:ln w="635">
                  <a:solidFill>
                    <a:schemeClr val="bg1">
                      <a:alpha val="20000"/>
                    </a:schemeClr>
                  </a:solidFill>
                </a:ln>
              </a:rPr>
              <a:t>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COMPLETION		 </a:t>
            </a:r>
            <a:r>
              <a:rPr lang="en-US" sz="2000" dirty="0">
                <a:ln w="635">
                  <a:solidFill>
                    <a:schemeClr val="bg1">
                      <a:alpha val="20000"/>
                    </a:schemeClr>
                  </a:solidFill>
                </a:ln>
              </a:rPr>
              <a:t>- “Finished processing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p:txBody>
      </p:sp>
    </p:spTree>
    <p:extLst>
      <p:ext uri="{BB962C8B-B14F-4D97-AF65-F5344CB8AC3E}">
        <p14:creationId xmlns:p14="http://schemas.microsoft.com/office/powerpoint/2010/main" val="218116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lstStyle/>
          <a:p>
            <a:r>
              <a:rPr lang="en-US" dirty="0" smtClean="0"/>
              <a:t>Use logging levels appropriately… </a:t>
            </a:r>
            <a:br>
              <a:rPr lang="en-US" dirty="0" smtClean="0"/>
            </a:br>
            <a:r>
              <a:rPr lang="en-US" dirty="0" smtClean="0"/>
              <a:t/>
            </a:r>
            <a:br>
              <a:rPr lang="en-US" dirty="0" smtClean="0"/>
            </a:br>
            <a:r>
              <a:rPr lang="en-US" dirty="0" smtClean="0"/>
              <a:t>	and </a:t>
            </a:r>
            <a:r>
              <a:rPr lang="en-US" b="1" u="sng" dirty="0" smtClean="0"/>
              <a:t>consistently</a:t>
            </a:r>
            <a:br>
              <a:rPr lang="en-US" b="1" u="sng" dirty="0" smtClean="0"/>
            </a:br>
            <a:endParaRPr lang="en-US" b="1" u="sng" dirty="0" smtClean="0"/>
          </a:p>
          <a:p>
            <a:pPr lvl="1"/>
            <a:r>
              <a:rPr lang="en-US" b="1" dirty="0" smtClean="0"/>
              <a:t>Fatal</a:t>
            </a:r>
            <a:r>
              <a:rPr lang="en-US" dirty="0" smtClean="0"/>
              <a:t> – It’s dead</a:t>
            </a:r>
          </a:p>
          <a:p>
            <a:pPr lvl="1"/>
            <a:r>
              <a:rPr lang="en-US" b="1" dirty="0" smtClean="0"/>
              <a:t>Error</a:t>
            </a:r>
            <a:r>
              <a:rPr lang="en-US" dirty="0" smtClean="0"/>
              <a:t> – It’s failed</a:t>
            </a:r>
          </a:p>
          <a:p>
            <a:pPr lvl="1"/>
            <a:r>
              <a:rPr lang="en-US" b="1" dirty="0" smtClean="0"/>
              <a:t>Warning</a:t>
            </a:r>
            <a:r>
              <a:rPr lang="en-US" dirty="0" smtClean="0"/>
              <a:t> – It’s already fixed</a:t>
            </a:r>
          </a:p>
          <a:p>
            <a:pPr lvl="1"/>
            <a:r>
              <a:rPr lang="en-US" b="1" dirty="0" smtClean="0"/>
              <a:t>Info</a:t>
            </a:r>
            <a:r>
              <a:rPr lang="en-US" dirty="0" smtClean="0"/>
              <a:t> – It’s working</a:t>
            </a:r>
          </a:p>
          <a:p>
            <a:pPr lvl="1"/>
            <a:r>
              <a:rPr lang="en-US" b="1" dirty="0" smtClean="0"/>
              <a:t>Debug</a:t>
            </a:r>
            <a:r>
              <a:rPr lang="en-US" dirty="0" smtClean="0"/>
              <a:t> – Hi there! Hello back!</a:t>
            </a:r>
          </a:p>
          <a:p>
            <a:pPr lvl="1"/>
            <a:r>
              <a:rPr lang="en-US" b="1" dirty="0" smtClean="0"/>
              <a:t>Verbose</a:t>
            </a:r>
            <a:r>
              <a:rPr lang="en-US" dirty="0" smtClean="0"/>
              <a:t> – </a:t>
            </a:r>
            <a:r>
              <a:rPr lang="en-US" dirty="0" err="1" smtClean="0"/>
              <a:t>cmp.b</a:t>
            </a:r>
            <a:r>
              <a:rPr lang="en-US" dirty="0" smtClean="0"/>
              <a:t> d1, d2</a:t>
            </a:r>
          </a:p>
          <a:p>
            <a:endParaRPr lang="en-US" dirty="0"/>
          </a:p>
        </p:txBody>
      </p:sp>
    </p:spTree>
    <p:extLst>
      <p:ext uri="{BB962C8B-B14F-4D97-AF65-F5344CB8AC3E}">
        <p14:creationId xmlns:p14="http://schemas.microsoft.com/office/powerpoint/2010/main" val="8123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Vapor Trail</Template>
  <TotalTime>5049</TotalTime>
  <Words>670</Words>
  <Application>Microsoft Macintosh PowerPoint</Application>
  <PresentationFormat>Widescreen</PresentationFormat>
  <Paragraphs>206</Paragraphs>
  <Slides>23</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vt:lpstr>
      <vt:lpstr>Century Gothic</vt:lpstr>
      <vt:lpstr>Consolas</vt:lpstr>
      <vt:lpstr>Arial</vt:lpstr>
      <vt:lpstr>Vapor Trail</vt:lpstr>
      <vt:lpstr>Logging &amp; Monitoring</vt:lpstr>
      <vt:lpstr>DevOps – it’s just pushing the deploy button, Right?</vt:lpstr>
      <vt:lpstr>DevOps – it’s just pushing the deploy button, Right?</vt:lpstr>
      <vt:lpstr>1: Health Monitoring</vt:lpstr>
      <vt:lpstr>2: Performance Monitoring</vt:lpstr>
      <vt:lpstr>3: Exceptions</vt:lpstr>
      <vt:lpstr>4: Forensic Logging</vt:lpstr>
      <vt:lpstr>4: Forensic Logging</vt:lpstr>
      <vt:lpstr>4: Forensic Logging</vt:lpstr>
      <vt:lpstr>4: Forensic Logging</vt:lpstr>
      <vt:lpstr> in-code Tools</vt:lpstr>
      <vt:lpstr> Deep inspection Tools</vt:lpstr>
      <vt:lpstr>Sample – Akka Diners</vt:lpstr>
      <vt:lpstr>Sample – Akka Diners</vt:lpstr>
      <vt:lpstr>Sample – Akka Diners</vt:lpstr>
      <vt:lpstr>Sample – Akka Diners</vt:lpstr>
      <vt:lpstr>Metrics.Net</vt:lpstr>
      <vt:lpstr>Metrics.net</vt:lpstr>
      <vt:lpstr>Serilog</vt:lpstr>
      <vt:lpstr>Splunk</vt:lpstr>
      <vt:lpstr>Summary</vt:lpstr>
      <vt:lpstr>Questions?</vt:lpstr>
      <vt:lpstr>Logging &amp; Monitoring</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Logging &amp; Monitoring</dc:title>
  <dc:creator>Microsoft Office User</dc:creator>
  <cp:lastModifiedBy>Microsoft Office User</cp:lastModifiedBy>
  <cp:revision>51</cp:revision>
  <dcterms:created xsi:type="dcterms:W3CDTF">2015-04-07T21:04:06Z</dcterms:created>
  <dcterms:modified xsi:type="dcterms:W3CDTF">2015-10-24T14:41:56Z</dcterms:modified>
</cp:coreProperties>
</file>